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11/14/2016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BxtCw_ucqOQ"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qhlwy6d8vB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yadvashem.org/yv/en/exhibitions/warsaw_ghetto_testimonies/liquidation.as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Integrating Primary and Secondary Resources into Literacy</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Arkansas Reading Association Conference</a:t>
            </a:r>
          </a:p>
          <a:p>
            <a:r>
              <a:rPr lang="en-US" smtClean="0"/>
              <a:t>November 17, 2016</a:t>
            </a:r>
            <a:endParaRPr lang="en-US" dirty="0" smtClean="0"/>
          </a:p>
          <a:p>
            <a:r>
              <a:rPr lang="en-US" dirty="0" smtClean="0"/>
              <a:t>Ms. Denise E. Taylor, Principal</a:t>
            </a:r>
          </a:p>
          <a:p>
            <a:r>
              <a:rPr lang="en-US" dirty="0" smtClean="0"/>
              <a:t>Mountain Pine High School</a:t>
            </a:r>
            <a:endParaRPr lang="en-US" dirty="0"/>
          </a:p>
        </p:txBody>
      </p:sp>
    </p:spTree>
    <p:extLst>
      <p:ext uri="{BB962C8B-B14F-4D97-AF65-F5344CB8AC3E}">
        <p14:creationId xmlns:p14="http://schemas.microsoft.com/office/powerpoint/2010/main" val="1045082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Activity</a:t>
            </a:r>
            <a:endParaRPr lang="en-US" dirty="0"/>
          </a:p>
        </p:txBody>
      </p:sp>
      <p:sp>
        <p:nvSpPr>
          <p:cNvPr id="3" name="Content Placeholder 2"/>
          <p:cNvSpPr>
            <a:spLocks noGrp="1"/>
          </p:cNvSpPr>
          <p:nvPr>
            <p:ph idx="1"/>
          </p:nvPr>
        </p:nvSpPr>
        <p:spPr>
          <a:xfrm>
            <a:off x="913795" y="2096064"/>
            <a:ext cx="10353762" cy="2247336"/>
          </a:xfrm>
        </p:spPr>
        <p:txBody>
          <a:bodyPr/>
          <a:lstStyle/>
          <a:p>
            <a:r>
              <a:rPr lang="en-US" dirty="0" smtClean="0"/>
              <a:t>With your table group using your own laptop or phone:</a:t>
            </a:r>
          </a:p>
          <a:p>
            <a:pPr lvl="1"/>
            <a:r>
              <a:rPr lang="en-US" dirty="0" smtClean="0"/>
              <a:t>Look at the novel you have been given.  Is it a primary or a secondary resource?</a:t>
            </a:r>
          </a:p>
          <a:p>
            <a:pPr lvl="1"/>
            <a:r>
              <a:rPr lang="en-US" dirty="0" smtClean="0"/>
              <a:t>Find with your group 3-5 additional primary sources using the internet that could be used to bring the novel to life and make text-to-text, text-to-self, or text-to-world connections.</a:t>
            </a:r>
          </a:p>
          <a:p>
            <a:pPr lvl="1"/>
            <a:r>
              <a:rPr lang="en-US" dirty="0" smtClean="0"/>
              <a:t>All groups will report out.</a:t>
            </a:r>
            <a:endParaRPr lang="en-US" dirty="0"/>
          </a:p>
        </p:txBody>
      </p:sp>
      <p:pic>
        <p:nvPicPr>
          <p:cNvPr id="4" name="Picture 3"/>
          <p:cNvPicPr>
            <a:picLocks noChangeAspect="1"/>
          </p:cNvPicPr>
          <p:nvPr/>
        </p:nvPicPr>
        <p:blipFill>
          <a:blip r:embed="rId2"/>
          <a:stretch>
            <a:fillRect/>
          </a:stretch>
        </p:blipFill>
        <p:spPr>
          <a:xfrm>
            <a:off x="3385575" y="4576279"/>
            <a:ext cx="5410200" cy="1828800"/>
          </a:xfrm>
          <a:prstGeom prst="rect">
            <a:avLst/>
          </a:prstGeom>
        </p:spPr>
      </p:pic>
      <p:sp>
        <p:nvSpPr>
          <p:cNvPr id="5" name="TextBox 4"/>
          <p:cNvSpPr txBox="1"/>
          <p:nvPr/>
        </p:nvSpPr>
        <p:spPr>
          <a:xfrm>
            <a:off x="9996055" y="5247409"/>
            <a:ext cx="1402772" cy="369332"/>
          </a:xfrm>
          <a:prstGeom prst="rect">
            <a:avLst/>
          </a:prstGeom>
          <a:noFill/>
        </p:spPr>
        <p:txBody>
          <a:bodyPr wrap="square" rtlCol="0">
            <a:spAutoFit/>
          </a:bodyPr>
          <a:lstStyle/>
          <a:p>
            <a:r>
              <a:rPr lang="en-US" dirty="0" smtClean="0"/>
              <a:t>10 minutes</a:t>
            </a:r>
            <a:endParaRPr lang="en-US" dirty="0"/>
          </a:p>
        </p:txBody>
      </p:sp>
    </p:spTree>
    <p:extLst>
      <p:ext uri="{BB962C8B-B14F-4D97-AF65-F5344CB8AC3E}">
        <p14:creationId xmlns:p14="http://schemas.microsoft.com/office/powerpoint/2010/main" val="1795407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Report Out</a:t>
            </a:r>
            <a:endParaRPr lang="en-US" dirty="0"/>
          </a:p>
        </p:txBody>
      </p:sp>
      <p:sp>
        <p:nvSpPr>
          <p:cNvPr id="3" name="Content Placeholder 2"/>
          <p:cNvSpPr>
            <a:spLocks noGrp="1"/>
          </p:cNvSpPr>
          <p:nvPr>
            <p:ph idx="1"/>
          </p:nvPr>
        </p:nvSpPr>
        <p:spPr>
          <a:xfrm>
            <a:off x="913795" y="2096064"/>
            <a:ext cx="10353762" cy="1946000"/>
          </a:xfrm>
        </p:spPr>
        <p:txBody>
          <a:bodyPr/>
          <a:lstStyle/>
          <a:p>
            <a:r>
              <a:rPr lang="en-US" dirty="0" smtClean="0"/>
              <a:t>How many primary resources were you able to locate?</a:t>
            </a:r>
          </a:p>
          <a:p>
            <a:r>
              <a:rPr lang="en-US" dirty="0" smtClean="0"/>
              <a:t>How will you use more primary resources in your classes?</a:t>
            </a:r>
          </a:p>
          <a:p>
            <a:r>
              <a:rPr lang="en-US" dirty="0" smtClean="0"/>
              <a:t>What benefit do you see to using phots, videos, letters, speeches, </a:t>
            </a:r>
            <a:r>
              <a:rPr lang="en-US" dirty="0" err="1" smtClean="0"/>
              <a:t>etc</a:t>
            </a:r>
            <a:r>
              <a:rPr lang="en-US" dirty="0" smtClean="0"/>
              <a:t>…?</a:t>
            </a:r>
          </a:p>
          <a:p>
            <a:endParaRPr lang="en-US" dirty="0"/>
          </a:p>
        </p:txBody>
      </p:sp>
    </p:spTree>
    <p:extLst>
      <p:ext uri="{BB962C8B-B14F-4D97-AF65-F5344CB8AC3E}">
        <p14:creationId xmlns:p14="http://schemas.microsoft.com/office/powerpoint/2010/main" val="1771605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Happy Holidays</a:t>
            </a:r>
            <a:endParaRPr lang="en-US" dirty="0"/>
          </a:p>
        </p:txBody>
      </p:sp>
      <p:sp>
        <p:nvSpPr>
          <p:cNvPr id="3" name="Content Placeholder 2"/>
          <p:cNvSpPr>
            <a:spLocks noGrp="1"/>
          </p:cNvSpPr>
          <p:nvPr>
            <p:ph idx="1"/>
          </p:nvPr>
        </p:nvSpPr>
        <p:spPr>
          <a:xfrm>
            <a:off x="2691245" y="5205845"/>
            <a:ext cx="7138555" cy="623455"/>
          </a:xfrm>
        </p:spPr>
        <p:txBody>
          <a:bodyPr>
            <a:normAutofit/>
          </a:bodyPr>
          <a:lstStyle/>
          <a:p>
            <a:pPr marL="0" indent="0" algn="ctr">
              <a:buNone/>
            </a:pPr>
            <a:r>
              <a:rPr lang="en-US" dirty="0" smtClean="0">
                <a:hlinkClick r:id="rId2"/>
              </a:rPr>
              <a:t>https</a:t>
            </a:r>
            <a:r>
              <a:rPr lang="en-US" dirty="0">
                <a:hlinkClick r:id="rId2"/>
              </a:rPr>
              <a:t>://</a:t>
            </a:r>
            <a:r>
              <a:rPr lang="en-US" dirty="0" smtClean="0">
                <a:hlinkClick r:id="rId2"/>
              </a:rPr>
              <a:t>www.youtube.com/watch?v=BxtCw_ucqOQ</a:t>
            </a:r>
            <a:r>
              <a:rPr lang="en-US" dirty="0" smtClean="0"/>
              <a:t> </a:t>
            </a:r>
            <a:endParaRPr lang="en-US" dirty="0"/>
          </a:p>
        </p:txBody>
      </p:sp>
      <p:pic>
        <p:nvPicPr>
          <p:cNvPr id="4" name="Picture 3"/>
          <p:cNvPicPr>
            <a:picLocks noChangeAspect="1"/>
          </p:cNvPicPr>
          <p:nvPr/>
        </p:nvPicPr>
        <p:blipFill>
          <a:blip r:embed="rId3"/>
          <a:stretch>
            <a:fillRect/>
          </a:stretch>
        </p:blipFill>
        <p:spPr>
          <a:xfrm>
            <a:off x="4174418" y="2041813"/>
            <a:ext cx="3832514" cy="2874386"/>
          </a:xfrm>
          <a:prstGeom prst="rect">
            <a:avLst/>
          </a:prstGeom>
        </p:spPr>
      </p:pic>
    </p:spTree>
    <p:extLst>
      <p:ext uri="{BB962C8B-B14F-4D97-AF65-F5344CB8AC3E}">
        <p14:creationId xmlns:p14="http://schemas.microsoft.com/office/powerpoint/2010/main" val="246182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2622" y="1122218"/>
            <a:ext cx="10353762" cy="2317172"/>
          </a:xfrm>
        </p:spPr>
        <p:txBody>
          <a:bodyPr>
            <a:noAutofit/>
          </a:bodyPr>
          <a:lstStyle/>
          <a:p>
            <a:pPr marL="0" indent="0" algn="ctr">
              <a:buNone/>
            </a:pPr>
            <a:r>
              <a:rPr lang="en-US" sz="13800" dirty="0" smtClean="0"/>
              <a:t>Thank  You</a:t>
            </a:r>
            <a:endParaRPr lang="en-US" sz="13800" dirty="0"/>
          </a:p>
        </p:txBody>
      </p:sp>
    </p:spTree>
    <p:extLst>
      <p:ext uri="{BB962C8B-B14F-4D97-AF65-F5344CB8AC3E}">
        <p14:creationId xmlns:p14="http://schemas.microsoft.com/office/powerpoint/2010/main" val="3581158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a:t>
            </a:r>
            <a:endParaRPr lang="en-US" dirty="0"/>
          </a:p>
        </p:txBody>
      </p:sp>
      <p:sp>
        <p:nvSpPr>
          <p:cNvPr id="3" name="Content Placeholder 2"/>
          <p:cNvSpPr>
            <a:spLocks noGrp="1"/>
          </p:cNvSpPr>
          <p:nvPr>
            <p:ph idx="1"/>
          </p:nvPr>
        </p:nvSpPr>
        <p:spPr/>
        <p:txBody>
          <a:bodyPr/>
          <a:lstStyle/>
          <a:p>
            <a:r>
              <a:rPr lang="en-US" dirty="0" smtClean="0"/>
              <a:t>By the end of the session the participants will be able to demonstrate an understanding between a primary and secondary resource.</a:t>
            </a:r>
          </a:p>
          <a:p>
            <a:r>
              <a:rPr lang="en-US" dirty="0" smtClean="0"/>
              <a:t>The participants will incorporate photographs, video footage, newspaper, magazine articles, postcards, paintings and maps into their literacy units to make text to world connections.</a:t>
            </a:r>
            <a:endParaRPr lang="en-US" dirty="0"/>
          </a:p>
        </p:txBody>
      </p:sp>
    </p:spTree>
    <p:extLst>
      <p:ext uri="{BB962C8B-B14F-4D97-AF65-F5344CB8AC3E}">
        <p14:creationId xmlns:p14="http://schemas.microsoft.com/office/powerpoint/2010/main" val="128503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Primary Source?</a:t>
            </a:r>
            <a:endParaRPr lang="en-US" dirty="0"/>
          </a:p>
        </p:txBody>
      </p:sp>
      <p:sp>
        <p:nvSpPr>
          <p:cNvPr id="3" name="Content Placeholder 2"/>
          <p:cNvSpPr>
            <a:spLocks noGrp="1"/>
          </p:cNvSpPr>
          <p:nvPr>
            <p:ph idx="1"/>
          </p:nvPr>
        </p:nvSpPr>
        <p:spPr/>
        <p:txBody>
          <a:bodyPr/>
          <a:lstStyle/>
          <a:p>
            <a:r>
              <a:rPr lang="en-US" dirty="0" smtClean="0"/>
              <a:t>A document or physical object which was written or created during the time under study.</a:t>
            </a:r>
          </a:p>
          <a:p>
            <a:r>
              <a:rPr lang="en-US" dirty="0" smtClean="0"/>
              <a:t>Primary sources enable researchers to get as close as possible to what actually happened during an historical event and/or time period.</a:t>
            </a:r>
          </a:p>
          <a:p>
            <a:r>
              <a:rPr lang="en-US" dirty="0" smtClean="0"/>
              <a:t>Examples:</a:t>
            </a:r>
          </a:p>
          <a:p>
            <a:pPr lvl="1"/>
            <a:r>
              <a:rPr lang="en-US" dirty="0" smtClean="0"/>
              <a:t>Original Documents: diaries, speeches, manuscripts, letters, interviews, news film footage, autobiographies, official records</a:t>
            </a:r>
          </a:p>
          <a:p>
            <a:pPr lvl="1"/>
            <a:r>
              <a:rPr lang="en-US" dirty="0" smtClean="0"/>
              <a:t>Creative works:  Poetry, drama, novels, music, art</a:t>
            </a:r>
          </a:p>
          <a:p>
            <a:pPr lvl="1"/>
            <a:r>
              <a:rPr lang="en-US" dirty="0" smtClean="0"/>
              <a:t>Relics or Artifacts:  pottery, furniture, clothing, buildings</a:t>
            </a:r>
            <a:endParaRPr lang="en-US" dirty="0"/>
          </a:p>
        </p:txBody>
      </p:sp>
    </p:spTree>
    <p:extLst>
      <p:ext uri="{BB962C8B-B14F-4D97-AF65-F5344CB8AC3E}">
        <p14:creationId xmlns:p14="http://schemas.microsoft.com/office/powerpoint/2010/main" val="530134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Secondary Resource?</a:t>
            </a:r>
            <a:endParaRPr lang="en-US" dirty="0"/>
          </a:p>
        </p:txBody>
      </p:sp>
      <p:sp>
        <p:nvSpPr>
          <p:cNvPr id="3" name="Content Placeholder 2"/>
          <p:cNvSpPr>
            <a:spLocks noGrp="1"/>
          </p:cNvSpPr>
          <p:nvPr>
            <p:ph idx="1"/>
          </p:nvPr>
        </p:nvSpPr>
        <p:spPr/>
        <p:txBody>
          <a:bodyPr/>
          <a:lstStyle/>
          <a:p>
            <a:r>
              <a:rPr lang="en-US" dirty="0" smtClean="0"/>
              <a:t>Interprets and analyzes primary sources.  One or more steps removed from the event.  May have pictures, quotes, graphics, or primary sources in them.</a:t>
            </a:r>
          </a:p>
          <a:p>
            <a:r>
              <a:rPr lang="en-US" dirty="0" smtClean="0"/>
              <a:t>Examples:</a:t>
            </a:r>
          </a:p>
          <a:p>
            <a:pPr lvl="1"/>
            <a:r>
              <a:rPr lang="en-US" dirty="0" smtClean="0"/>
              <a:t>Textbooks</a:t>
            </a:r>
          </a:p>
          <a:p>
            <a:pPr lvl="1"/>
            <a:r>
              <a:rPr lang="en-US" dirty="0" smtClean="0"/>
              <a:t>Magazine articles</a:t>
            </a:r>
          </a:p>
          <a:p>
            <a:pPr lvl="1"/>
            <a:r>
              <a:rPr lang="en-US" dirty="0" smtClean="0"/>
              <a:t>Histories</a:t>
            </a:r>
          </a:p>
          <a:p>
            <a:pPr lvl="1"/>
            <a:r>
              <a:rPr lang="en-US" dirty="0" smtClean="0"/>
              <a:t>Criticisms</a:t>
            </a:r>
          </a:p>
          <a:p>
            <a:pPr lvl="1"/>
            <a:r>
              <a:rPr lang="en-US" dirty="0" smtClean="0"/>
              <a:t>Commentaries</a:t>
            </a:r>
          </a:p>
          <a:p>
            <a:pPr lvl="1"/>
            <a:r>
              <a:rPr lang="en-US" dirty="0" smtClean="0"/>
              <a:t>Encyclopedias </a:t>
            </a:r>
          </a:p>
          <a:p>
            <a:pPr lvl="1"/>
            <a:endParaRPr lang="en-US" dirty="0"/>
          </a:p>
        </p:txBody>
      </p:sp>
    </p:spTree>
    <p:extLst>
      <p:ext uri="{BB962C8B-B14F-4D97-AF65-F5344CB8AC3E}">
        <p14:creationId xmlns:p14="http://schemas.microsoft.com/office/powerpoint/2010/main" val="1461258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Source: </a:t>
            </a:r>
            <a:r>
              <a:rPr lang="en-US" i="1" dirty="0" smtClean="0"/>
              <a:t>Night</a:t>
            </a:r>
            <a:endParaRPr lang="en-US" i="1" dirty="0"/>
          </a:p>
        </p:txBody>
      </p:sp>
      <p:pic>
        <p:nvPicPr>
          <p:cNvPr id="6" name="Picture 5"/>
          <p:cNvPicPr>
            <a:picLocks noChangeAspect="1"/>
          </p:cNvPicPr>
          <p:nvPr/>
        </p:nvPicPr>
        <p:blipFill>
          <a:blip r:embed="rId2"/>
          <a:stretch>
            <a:fillRect/>
          </a:stretch>
        </p:blipFill>
        <p:spPr>
          <a:xfrm>
            <a:off x="4657130" y="1573070"/>
            <a:ext cx="1768228" cy="3035585"/>
          </a:xfrm>
          <a:prstGeom prst="rect">
            <a:avLst/>
          </a:prstGeom>
        </p:spPr>
      </p:pic>
      <p:pic>
        <p:nvPicPr>
          <p:cNvPr id="7" name="Picture 6"/>
          <p:cNvPicPr>
            <a:picLocks noChangeAspect="1"/>
          </p:cNvPicPr>
          <p:nvPr/>
        </p:nvPicPr>
        <p:blipFill>
          <a:blip r:embed="rId3"/>
          <a:stretch>
            <a:fillRect/>
          </a:stretch>
        </p:blipFill>
        <p:spPr>
          <a:xfrm>
            <a:off x="475367" y="5108541"/>
            <a:ext cx="3565165" cy="1326573"/>
          </a:xfrm>
          <a:prstGeom prst="rect">
            <a:avLst/>
          </a:prstGeom>
        </p:spPr>
      </p:pic>
      <p:pic>
        <p:nvPicPr>
          <p:cNvPr id="8" name="Picture 7"/>
          <p:cNvPicPr>
            <a:picLocks noChangeAspect="1"/>
          </p:cNvPicPr>
          <p:nvPr/>
        </p:nvPicPr>
        <p:blipFill>
          <a:blip r:embed="rId4"/>
          <a:stretch>
            <a:fillRect/>
          </a:stretch>
        </p:blipFill>
        <p:spPr>
          <a:xfrm>
            <a:off x="7725879" y="1827360"/>
            <a:ext cx="3541677" cy="2418444"/>
          </a:xfrm>
          <a:prstGeom prst="rect">
            <a:avLst/>
          </a:prstGeom>
        </p:spPr>
      </p:pic>
      <p:pic>
        <p:nvPicPr>
          <p:cNvPr id="9" name="Picture 8"/>
          <p:cNvPicPr>
            <a:picLocks noChangeAspect="1"/>
          </p:cNvPicPr>
          <p:nvPr/>
        </p:nvPicPr>
        <p:blipFill>
          <a:blip r:embed="rId5"/>
          <a:stretch>
            <a:fillRect/>
          </a:stretch>
        </p:blipFill>
        <p:spPr>
          <a:xfrm>
            <a:off x="7725879" y="4492014"/>
            <a:ext cx="3810000" cy="1943100"/>
          </a:xfrm>
          <a:prstGeom prst="rect">
            <a:avLst/>
          </a:prstGeom>
        </p:spPr>
      </p:pic>
      <p:pic>
        <p:nvPicPr>
          <p:cNvPr id="10" name="Picture 9"/>
          <p:cNvPicPr>
            <a:picLocks noChangeAspect="1"/>
          </p:cNvPicPr>
          <p:nvPr/>
        </p:nvPicPr>
        <p:blipFill>
          <a:blip r:embed="rId6"/>
          <a:stretch>
            <a:fillRect/>
          </a:stretch>
        </p:blipFill>
        <p:spPr>
          <a:xfrm>
            <a:off x="4435629" y="4801494"/>
            <a:ext cx="2840182" cy="1863869"/>
          </a:xfrm>
          <a:prstGeom prst="rect">
            <a:avLst/>
          </a:prstGeom>
        </p:spPr>
      </p:pic>
      <p:pic>
        <p:nvPicPr>
          <p:cNvPr id="12" name="Picture 11"/>
          <p:cNvPicPr>
            <a:picLocks noChangeAspect="1"/>
          </p:cNvPicPr>
          <p:nvPr/>
        </p:nvPicPr>
        <p:blipFill>
          <a:blip r:embed="rId7"/>
          <a:stretch>
            <a:fillRect/>
          </a:stretch>
        </p:blipFill>
        <p:spPr>
          <a:xfrm>
            <a:off x="674186" y="1827360"/>
            <a:ext cx="2714924" cy="2950152"/>
          </a:xfrm>
          <a:prstGeom prst="rect">
            <a:avLst/>
          </a:prstGeom>
        </p:spPr>
      </p:pic>
    </p:spTree>
    <p:extLst>
      <p:ext uri="{BB962C8B-B14F-4D97-AF65-F5344CB8AC3E}">
        <p14:creationId xmlns:p14="http://schemas.microsoft.com/office/powerpoint/2010/main" val="2813504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Warsaw Ghetto Uprising</a:t>
            </a:r>
            <a:endParaRPr lang="en-US" dirty="0"/>
          </a:p>
        </p:txBody>
      </p:sp>
      <p:sp>
        <p:nvSpPr>
          <p:cNvPr id="3" name="Content Placeholder 2"/>
          <p:cNvSpPr>
            <a:spLocks noGrp="1"/>
          </p:cNvSpPr>
          <p:nvPr>
            <p:ph idx="1"/>
          </p:nvPr>
        </p:nvSpPr>
        <p:spPr>
          <a:xfrm>
            <a:off x="2838018" y="5743273"/>
            <a:ext cx="6505313" cy="771827"/>
          </a:xfrm>
        </p:spPr>
        <p:txBody>
          <a:bodyPr/>
          <a:lstStyle/>
          <a:p>
            <a:r>
              <a:rPr lang="en-US" dirty="0">
                <a:hlinkClick r:id="rId2"/>
              </a:rPr>
              <a:t>https://</a:t>
            </a:r>
            <a:r>
              <a:rPr lang="en-US" dirty="0" smtClean="0">
                <a:hlinkClick r:id="rId2"/>
              </a:rPr>
              <a:t>www.youtube.com/watch?v=qhlwy6d8vBk</a:t>
            </a:r>
            <a:r>
              <a:rPr lang="en-US" dirty="0" smtClean="0"/>
              <a:t> </a:t>
            </a:r>
            <a:endParaRPr lang="en-US" dirty="0"/>
          </a:p>
        </p:txBody>
      </p:sp>
      <p:pic>
        <p:nvPicPr>
          <p:cNvPr id="4" name="Picture 3"/>
          <p:cNvPicPr>
            <a:picLocks noChangeAspect="1"/>
          </p:cNvPicPr>
          <p:nvPr/>
        </p:nvPicPr>
        <p:blipFill>
          <a:blip r:embed="rId3"/>
          <a:stretch>
            <a:fillRect/>
          </a:stretch>
        </p:blipFill>
        <p:spPr>
          <a:xfrm>
            <a:off x="3459610" y="1935921"/>
            <a:ext cx="5262130" cy="3578248"/>
          </a:xfrm>
          <a:prstGeom prst="rect">
            <a:avLst/>
          </a:prstGeom>
        </p:spPr>
      </p:pic>
    </p:spTree>
    <p:extLst>
      <p:ext uri="{BB962C8B-B14F-4D97-AF65-F5344CB8AC3E}">
        <p14:creationId xmlns:p14="http://schemas.microsoft.com/office/powerpoint/2010/main" val="3609229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6214" y="339436"/>
            <a:ext cx="4208923" cy="813955"/>
          </a:xfrm>
        </p:spPr>
        <p:txBody>
          <a:bodyPr/>
          <a:lstStyle/>
          <a:p>
            <a:r>
              <a:rPr lang="en-US" dirty="0" smtClean="0"/>
              <a:t>Poetry</a:t>
            </a:r>
            <a:endParaRPr lang="en-US" dirty="0"/>
          </a:p>
        </p:txBody>
      </p:sp>
      <p:sp>
        <p:nvSpPr>
          <p:cNvPr id="4" name="Rectangle 3"/>
          <p:cNvSpPr/>
          <p:nvPr/>
        </p:nvSpPr>
        <p:spPr>
          <a:xfrm>
            <a:off x="367146" y="1153391"/>
            <a:ext cx="3280063" cy="1169551"/>
          </a:xfrm>
          <a:prstGeom prst="rect">
            <a:avLst/>
          </a:prstGeom>
        </p:spPr>
        <p:txBody>
          <a:bodyPr wrap="square">
            <a:spAutoFit/>
          </a:bodyPr>
          <a:lstStyle/>
          <a:p>
            <a:r>
              <a:rPr lang="en-US" sz="1400" dirty="0"/>
              <a:t>This poem was written by Pavel </a:t>
            </a:r>
            <a:r>
              <a:rPr lang="en-US" sz="1400" dirty="0" err="1"/>
              <a:t>Friedmann</a:t>
            </a:r>
            <a:r>
              <a:rPr lang="en-US" sz="1400" dirty="0"/>
              <a:t>, at </a:t>
            </a:r>
            <a:r>
              <a:rPr lang="en-US" sz="1400" dirty="0" err="1"/>
              <a:t>Theresienstadt</a:t>
            </a:r>
            <a:r>
              <a:rPr lang="en-US" sz="1400" dirty="0"/>
              <a:t> concentration camp on 4 June 1942.  On September 29, 1944 he was deported to Auschwitz where he died.  </a:t>
            </a:r>
          </a:p>
        </p:txBody>
      </p:sp>
      <p:sp>
        <p:nvSpPr>
          <p:cNvPr id="5" name="Rectangle 4"/>
          <p:cNvSpPr/>
          <p:nvPr/>
        </p:nvSpPr>
        <p:spPr>
          <a:xfrm>
            <a:off x="4402456" y="1153391"/>
            <a:ext cx="3158836" cy="5447645"/>
          </a:xfrm>
          <a:prstGeom prst="rect">
            <a:avLst/>
          </a:prstGeom>
        </p:spPr>
        <p:txBody>
          <a:bodyPr wrap="square">
            <a:spAutoFit/>
          </a:bodyPr>
          <a:lstStyle/>
          <a:p>
            <a:r>
              <a:rPr lang="en-US" sz="1400" dirty="0"/>
              <a:t>The Butterfly #2</a:t>
            </a:r>
          </a:p>
          <a:p>
            <a:endParaRPr lang="en-US" sz="1400" dirty="0"/>
          </a:p>
          <a:p>
            <a:r>
              <a:rPr lang="en-US" sz="1400" dirty="0"/>
              <a:t>The last, the very last,</a:t>
            </a:r>
          </a:p>
          <a:p>
            <a:r>
              <a:rPr lang="en-US" sz="1400" dirty="0"/>
              <a:t>So richly, brightly, dazzlingly yellow.</a:t>
            </a:r>
          </a:p>
          <a:p>
            <a:r>
              <a:rPr lang="en-US" sz="1400" dirty="0"/>
              <a:t>Perhaps if the sun's tears would sing</a:t>
            </a:r>
          </a:p>
          <a:p>
            <a:r>
              <a:rPr lang="en-US" sz="1400" dirty="0"/>
              <a:t>against a white stone...</a:t>
            </a:r>
          </a:p>
          <a:p>
            <a:endParaRPr lang="en-US" sz="1400" dirty="0"/>
          </a:p>
          <a:p>
            <a:r>
              <a:rPr lang="en-US" sz="1400" dirty="0"/>
              <a:t>Such, such a yellow</a:t>
            </a:r>
          </a:p>
          <a:p>
            <a:r>
              <a:rPr lang="en-US" sz="1400" dirty="0"/>
              <a:t>Is carried lightly ‘way up high.</a:t>
            </a:r>
          </a:p>
          <a:p>
            <a:r>
              <a:rPr lang="en-US" sz="1400" dirty="0"/>
              <a:t>It went away I'm sure because it wished</a:t>
            </a:r>
          </a:p>
          <a:p>
            <a:r>
              <a:rPr lang="en-US" sz="1400" dirty="0"/>
              <a:t>to kiss the world goodbye.</a:t>
            </a:r>
          </a:p>
          <a:p>
            <a:endParaRPr lang="en-US" sz="1400" dirty="0"/>
          </a:p>
          <a:p>
            <a:r>
              <a:rPr lang="en-US" sz="1400" dirty="0"/>
              <a:t>For seven weeks I've lived in here,</a:t>
            </a:r>
          </a:p>
          <a:p>
            <a:r>
              <a:rPr lang="en-US" sz="1400" dirty="0"/>
              <a:t>Penned up inside this ghetto</a:t>
            </a:r>
          </a:p>
          <a:p>
            <a:r>
              <a:rPr lang="en-US" sz="1400" dirty="0"/>
              <a:t>But I have found my people here.</a:t>
            </a:r>
          </a:p>
          <a:p>
            <a:r>
              <a:rPr lang="en-US" sz="1400" dirty="0"/>
              <a:t>The dandelions call to me</a:t>
            </a:r>
          </a:p>
          <a:p>
            <a:r>
              <a:rPr lang="en-US" sz="1400" dirty="0"/>
              <a:t>And the white chestnut candles in the court.</a:t>
            </a:r>
          </a:p>
          <a:p>
            <a:r>
              <a:rPr lang="en-US" sz="1400" dirty="0"/>
              <a:t>Only I never saw another butterfly.</a:t>
            </a:r>
          </a:p>
          <a:p>
            <a:endParaRPr lang="en-US" sz="1400" dirty="0"/>
          </a:p>
          <a:p>
            <a:r>
              <a:rPr lang="en-US" sz="1400" dirty="0"/>
              <a:t>That butterfly was the last one.</a:t>
            </a:r>
          </a:p>
          <a:p>
            <a:r>
              <a:rPr lang="en-US" sz="1400" dirty="0"/>
              <a:t>Butterflies don't live in here,</a:t>
            </a:r>
          </a:p>
          <a:p>
            <a:r>
              <a:rPr lang="en-US" sz="1400" dirty="0"/>
              <a:t>In the ghetto.</a:t>
            </a:r>
          </a:p>
          <a:p>
            <a:endParaRPr lang="en-US" sz="1200" dirty="0"/>
          </a:p>
        </p:txBody>
      </p:sp>
      <p:pic>
        <p:nvPicPr>
          <p:cNvPr id="6" name="Picture 5"/>
          <p:cNvPicPr>
            <a:picLocks noChangeAspect="1"/>
          </p:cNvPicPr>
          <p:nvPr/>
        </p:nvPicPr>
        <p:blipFill>
          <a:blip r:embed="rId2"/>
          <a:stretch>
            <a:fillRect/>
          </a:stretch>
        </p:blipFill>
        <p:spPr>
          <a:xfrm rot="1270074">
            <a:off x="8423455" y="2102414"/>
            <a:ext cx="3037318" cy="3037318"/>
          </a:xfrm>
          <a:prstGeom prst="rect">
            <a:avLst/>
          </a:prstGeom>
        </p:spPr>
      </p:pic>
      <p:pic>
        <p:nvPicPr>
          <p:cNvPr id="7" name="Picture 6"/>
          <p:cNvPicPr>
            <a:picLocks noChangeAspect="1"/>
          </p:cNvPicPr>
          <p:nvPr/>
        </p:nvPicPr>
        <p:blipFill>
          <a:blip r:embed="rId3"/>
          <a:stretch>
            <a:fillRect/>
          </a:stretch>
        </p:blipFill>
        <p:spPr>
          <a:xfrm>
            <a:off x="352988" y="2765623"/>
            <a:ext cx="3841347" cy="2223180"/>
          </a:xfrm>
          <a:prstGeom prst="rect">
            <a:avLst/>
          </a:prstGeom>
        </p:spPr>
      </p:pic>
    </p:spTree>
    <p:extLst>
      <p:ext uri="{BB962C8B-B14F-4D97-AF65-F5344CB8AC3E}">
        <p14:creationId xmlns:p14="http://schemas.microsoft.com/office/powerpoint/2010/main" val="4103381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400" dirty="0"/>
              <a:t>For almost a month the Jews of the Warsaw Ghetto fought for their lives. Many of them perished in the fires and smoke of the uprising. Others were murdered in the ghetto streets. The remainder were sent to Treblinka, </a:t>
            </a:r>
            <a:r>
              <a:rPr lang="en-US" sz="1400" dirty="0" err="1"/>
              <a:t>Majdanek</a:t>
            </a:r>
            <a:r>
              <a:rPr lang="en-US" sz="1400" dirty="0"/>
              <a:t>, and other camps in the Lublin area. Few managed to escape to the Aryan side of Warsaw. The ghetto was transformed into a wasteland.</a:t>
            </a:r>
          </a:p>
        </p:txBody>
      </p:sp>
      <p:sp>
        <p:nvSpPr>
          <p:cNvPr id="3" name="Content Placeholder 2"/>
          <p:cNvSpPr>
            <a:spLocks noGrp="1"/>
          </p:cNvSpPr>
          <p:nvPr>
            <p:ph idx="1"/>
          </p:nvPr>
        </p:nvSpPr>
        <p:spPr>
          <a:xfrm>
            <a:off x="913795" y="5038664"/>
            <a:ext cx="10353762" cy="854954"/>
          </a:xfrm>
        </p:spPr>
        <p:txBody>
          <a:bodyPr/>
          <a:lstStyle/>
          <a:p>
            <a:r>
              <a:rPr lang="en-US" dirty="0">
                <a:hlinkClick r:id="rId2"/>
              </a:rPr>
              <a:t>http://</a:t>
            </a:r>
            <a:r>
              <a:rPr lang="en-US" dirty="0" smtClean="0">
                <a:hlinkClick r:id="rId2"/>
              </a:rPr>
              <a:t>www.yadvashem.org/yv/en/exhibitions/warsaw_ghetto_testimonies/liquidation.asp</a:t>
            </a:r>
            <a:r>
              <a:rPr lang="en-US" dirty="0" smtClean="0"/>
              <a:t> </a:t>
            </a:r>
            <a:endParaRPr lang="en-US" dirty="0"/>
          </a:p>
        </p:txBody>
      </p:sp>
      <p:pic>
        <p:nvPicPr>
          <p:cNvPr id="5" name="Picture 4"/>
          <p:cNvPicPr>
            <a:picLocks noChangeAspect="1"/>
          </p:cNvPicPr>
          <p:nvPr/>
        </p:nvPicPr>
        <p:blipFill>
          <a:blip r:embed="rId3"/>
          <a:stretch>
            <a:fillRect/>
          </a:stretch>
        </p:blipFill>
        <p:spPr>
          <a:xfrm>
            <a:off x="2714062" y="3214146"/>
            <a:ext cx="6753225" cy="800100"/>
          </a:xfrm>
          <a:prstGeom prst="rect">
            <a:avLst/>
          </a:prstGeom>
        </p:spPr>
      </p:pic>
    </p:spTree>
    <p:extLst>
      <p:ext uri="{BB962C8B-B14F-4D97-AF65-F5344CB8AC3E}">
        <p14:creationId xmlns:p14="http://schemas.microsoft.com/office/powerpoint/2010/main" val="746623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a:xfrm>
            <a:off x="913795" y="2096063"/>
            <a:ext cx="10353762" cy="3181993"/>
          </a:xfrm>
        </p:spPr>
        <p:txBody>
          <a:bodyPr/>
          <a:lstStyle/>
          <a:p>
            <a:r>
              <a:rPr lang="en-US" dirty="0" smtClean="0"/>
              <a:t>With a partner discuss the use of the resources already discussed/viewed.</a:t>
            </a:r>
          </a:p>
          <a:p>
            <a:r>
              <a:rPr lang="en-US" dirty="0" smtClean="0"/>
              <a:t>Answer with  your partner:  how the use of the photographs, videos, and poetry can help the students make the text to world connections and bring the time period to life?</a:t>
            </a:r>
          </a:p>
          <a:p>
            <a:r>
              <a:rPr lang="en-US" dirty="0" smtClean="0"/>
              <a:t>How would bringing WWII to life with this novel help students to understand what is happening in the world today?  What text to world connections can students make to today’s world issues?</a:t>
            </a:r>
          </a:p>
          <a:p>
            <a:pPr marL="0" indent="0">
              <a:buNone/>
            </a:pPr>
            <a:endParaRPr lang="en-US" dirty="0"/>
          </a:p>
        </p:txBody>
      </p:sp>
    </p:spTree>
    <p:extLst>
      <p:ext uri="{BB962C8B-B14F-4D97-AF65-F5344CB8AC3E}">
        <p14:creationId xmlns:p14="http://schemas.microsoft.com/office/powerpoint/2010/main" val="13312542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1225</TotalTime>
  <Words>648</Words>
  <Application>Microsoft Office PowerPoint</Application>
  <PresentationFormat>Widescreen</PresentationFormat>
  <Paragraphs>70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Bookman Old Style</vt:lpstr>
      <vt:lpstr>Rockwell</vt:lpstr>
      <vt:lpstr>Damask</vt:lpstr>
      <vt:lpstr>Integrating Primary and Secondary Resources into Literacy</vt:lpstr>
      <vt:lpstr>Objective:</vt:lpstr>
      <vt:lpstr>What is a Primary Source?</vt:lpstr>
      <vt:lpstr>What is a Secondary Resource?</vt:lpstr>
      <vt:lpstr>Primary Source: Night</vt:lpstr>
      <vt:lpstr>Warsaw Ghetto Uprising</vt:lpstr>
      <vt:lpstr>Poetry</vt:lpstr>
      <vt:lpstr>For almost a month the Jews of the Warsaw Ghetto fought for their lives. Many of them perished in the fires and smoke of the uprising. Others were murdered in the ghetto streets. The remainder were sent to Treblinka, Majdanek, and other camps in the Lublin area. Few managed to escape to the Aryan side of Warsaw. The ghetto was transformed into a wasteland.</vt:lpstr>
      <vt:lpstr>Think-Pair-Share</vt:lpstr>
      <vt:lpstr>Research Activity</vt:lpstr>
      <vt:lpstr>Group Report Out</vt:lpstr>
      <vt:lpstr>Happy Holidays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Primary and Secondary Resources into Literacy</dc:title>
  <dc:creator>Denise Taylor</dc:creator>
  <cp:lastModifiedBy>Denise Taylor</cp:lastModifiedBy>
  <cp:revision>24</cp:revision>
  <dcterms:created xsi:type="dcterms:W3CDTF">2016-08-22T13:46:43Z</dcterms:created>
  <dcterms:modified xsi:type="dcterms:W3CDTF">2016-11-14T16:49:41Z</dcterms:modified>
</cp:coreProperties>
</file>