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39"/>
  </p:handoutMasterIdLst>
  <p:sldIdLst>
    <p:sldId id="256" r:id="rId3"/>
    <p:sldId id="257" r:id="rId4"/>
    <p:sldId id="263" r:id="rId5"/>
    <p:sldId id="265" r:id="rId6"/>
    <p:sldId id="271" r:id="rId7"/>
    <p:sldId id="266" r:id="rId8"/>
    <p:sldId id="259" r:id="rId9"/>
    <p:sldId id="267" r:id="rId10"/>
    <p:sldId id="260" r:id="rId11"/>
    <p:sldId id="268" r:id="rId12"/>
    <p:sldId id="261" r:id="rId13"/>
    <p:sldId id="270" r:id="rId14"/>
    <p:sldId id="272" r:id="rId15"/>
    <p:sldId id="269" r:id="rId16"/>
    <p:sldId id="273" r:id="rId17"/>
    <p:sldId id="277" r:id="rId18"/>
    <p:sldId id="274" r:id="rId19"/>
    <p:sldId id="278" r:id="rId20"/>
    <p:sldId id="275" r:id="rId21"/>
    <p:sldId id="279" r:id="rId22"/>
    <p:sldId id="276" r:id="rId23"/>
    <p:sldId id="280" r:id="rId24"/>
    <p:sldId id="281" r:id="rId25"/>
    <p:sldId id="285" r:id="rId26"/>
    <p:sldId id="282" r:id="rId27"/>
    <p:sldId id="286" r:id="rId28"/>
    <p:sldId id="283" r:id="rId29"/>
    <p:sldId id="287" r:id="rId30"/>
    <p:sldId id="284" r:id="rId31"/>
    <p:sldId id="288" r:id="rId32"/>
    <p:sldId id="289" r:id="rId33"/>
    <p:sldId id="291" r:id="rId34"/>
    <p:sldId id="290" r:id="rId35"/>
    <p:sldId id="292" r:id="rId36"/>
    <p:sldId id="294" r:id="rId37"/>
    <p:sldId id="298" r:id="rId38"/>
  </p:sldIdLst>
  <p:sldSz cx="9144000" cy="5143500" type="screen16x9"/>
  <p:notesSz cx="7010400" cy="9296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92" d="100"/>
          <a:sy n="92" d="100"/>
        </p:scale>
        <p:origin x="-72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09DEB0-64CD-433F-BA51-E19BF35DFBCA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C43688-E6A5-4562-B7FB-B14C60FD0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24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980972" y="450293"/>
            <a:ext cx="38164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chemeClr val="bg1"/>
                </a:solidFill>
              </a:rPr>
              <a:t>Charlie May Simon 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2018-2019 </a:t>
            </a:r>
          </a:p>
          <a:p>
            <a:pPr algn="ctr"/>
            <a:r>
              <a:rPr lang="en-US" altLang="en-US" sz="2800" dirty="0">
                <a:solidFill>
                  <a:schemeClr val="bg1"/>
                </a:solidFill>
              </a:rPr>
              <a:t>Reading List</a:t>
            </a:r>
            <a:endParaRPr lang="en-US" altLang="ko-KR" sz="28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84068" y="1786507"/>
            <a:ext cx="3168352" cy="144016"/>
            <a:chOff x="899592" y="1359873"/>
            <a:chExt cx="3168352" cy="144016"/>
          </a:xfrm>
        </p:grpSpPr>
        <p:sp>
          <p:nvSpPr>
            <p:cNvPr id="13" name="Rectangle 12"/>
            <p:cNvSpPr/>
            <p:nvPr/>
          </p:nvSpPr>
          <p:spPr>
            <a:xfrm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/>
          </p:nvSpPr>
          <p:spPr>
            <a:xfrm rot="2700000"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Summerlost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987574"/>
            <a:ext cx="8496944" cy="3816424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 – Realistic fiction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Reader  RL 4.1  Pts 6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Counts   RL  3.4  Pts 11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Lexile  600L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 50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 V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count 45,454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272  pages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Edgar Award Finalist 2016  Best Juvenile Mystery</a:t>
            </a:r>
          </a:p>
          <a:p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Middle School Novel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9622"/>
            <a:ext cx="12382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1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thyme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Melanie Conklin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847232" y="1448222"/>
            <a:ext cx="7117255" cy="29957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Thyme Owens moves across the country with her family so her younger </a:t>
            </a:r>
            <a:r>
              <a:rPr lang="en-US" sz="1800" dirty="0" smtClean="0"/>
              <a:t>brother </a:t>
            </a:r>
            <a:r>
              <a:rPr lang="en-US" sz="1800" dirty="0"/>
              <a:t>can take part in a promising cancer drug trial, and though all </a:t>
            </a:r>
            <a:r>
              <a:rPr lang="en-US" sz="1800" dirty="0" smtClean="0"/>
              <a:t>she wants is for </a:t>
            </a:r>
            <a:r>
              <a:rPr lang="en-US" sz="1800" dirty="0"/>
              <a:t>him to get better, adjusting to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life </a:t>
            </a:r>
            <a:r>
              <a:rPr lang="en-US" sz="1800" dirty="0"/>
              <a:t>in Manhattan is anything but </a:t>
            </a:r>
            <a:r>
              <a:rPr lang="en-US" sz="1800" dirty="0" smtClean="0"/>
              <a:t>easy</a:t>
            </a:r>
            <a:r>
              <a:rPr lang="en-US" sz="1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2906449"/>
            <a:ext cx="1304925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48222"/>
            <a:ext cx="1523705" cy="231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thyme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059582"/>
            <a:ext cx="8496944" cy="4083918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 – Realistic fiction, Contemporary fiction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Reader  RL 4.5  Pts 10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Counts   RL 4.2  Pts 18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Lexile   680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 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count 71,213 </a:t>
            </a:r>
          </a:p>
          <a:p>
            <a:pPr marL="228600" indent="-228600">
              <a:buAutoNum type="arabicPlain" startAt="300"/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Pages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AutoNum type="arabicPlain" startAt="300"/>
              <a:defRPr/>
            </a:pP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Bank Street Best Children’s Books of the Year Selection 2017</a:t>
            </a: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SCBWI Crystal Kite Awards Finalist 2017</a:t>
            </a: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Literacy Association’s Teachers’ Choices Selection 2017</a:t>
            </a:r>
          </a:p>
          <a:p>
            <a:pPr marL="228600" indent="-228600">
              <a:buAutoNum type="arabicPlain" startAt="300"/>
              <a:defRPr/>
            </a:pPr>
            <a:endParaRPr lang="en-US" altLang="en-US" sz="1200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31590"/>
            <a:ext cx="1524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8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rise for the Honorable Perry T. Cook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Leslie Connor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95736" y="1664245"/>
            <a:ext cx="6707088" cy="29957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A powerful middle-grade novel about a boy who was born and raised in the </a:t>
            </a:r>
            <a:r>
              <a:rPr lang="en-US" sz="1800" dirty="0" smtClean="0"/>
              <a:t>Blue </a:t>
            </a:r>
            <a:r>
              <a:rPr lang="en-US" sz="1800" dirty="0"/>
              <a:t>River County Coed Correctional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Facility </a:t>
            </a:r>
            <a:r>
              <a:rPr lang="en-US" sz="1800" dirty="0"/>
              <a:t>of Surprise, Nebraska.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48222"/>
            <a:ext cx="1386423" cy="216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832658"/>
            <a:ext cx="15240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rise for the Honorable Perry T. Cook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059582"/>
            <a:ext cx="8496944" cy="3600400"/>
          </a:xfrm>
        </p:spPr>
        <p:txBody>
          <a:bodyPr/>
          <a:lstStyle/>
          <a:p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 </a:t>
            </a:r>
            <a:r>
              <a:rPr 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Mystery</a:t>
            </a:r>
            <a:endParaRPr 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Reader RL 3.8  Pts 11  </a:t>
            </a:r>
          </a:p>
          <a:p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counts RL 3.2 PTS 17</a:t>
            </a:r>
          </a:p>
          <a:p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Lexile 540</a:t>
            </a:r>
          </a:p>
          <a:p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 60</a:t>
            </a:r>
          </a:p>
          <a:p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W</a:t>
            </a:r>
          </a:p>
          <a:p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Count 80,817</a:t>
            </a:r>
          </a:p>
          <a:p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Pages</a:t>
            </a:r>
          </a:p>
          <a:p>
            <a:endParaRPr lang="en-US" b="1" dirty="0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81" y="1491630"/>
            <a:ext cx="13843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5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Raymie</a:t>
            </a:r>
            <a:r>
              <a:rPr lang="en-US" dirty="0" smtClean="0"/>
              <a:t> Nightingale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Kate </a:t>
            </a:r>
            <a:r>
              <a:rPr lang="en-US" dirty="0" err="1" smtClean="0"/>
              <a:t>DiCamillo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err="1"/>
              <a:t>Raymie</a:t>
            </a:r>
            <a:r>
              <a:rPr lang="en-US" sz="1800" dirty="0"/>
              <a:t> Clarke has a plan. If </a:t>
            </a:r>
            <a:r>
              <a:rPr lang="en-US" sz="1800" dirty="0" err="1"/>
              <a:t>Raymie</a:t>
            </a:r>
            <a:r>
              <a:rPr lang="en-US" sz="1800" dirty="0"/>
              <a:t> can win the Little Miss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Central </a:t>
            </a:r>
            <a:r>
              <a:rPr lang="en-US" sz="1800" dirty="0"/>
              <a:t>Florida Tire competition, then her father, who left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town </a:t>
            </a:r>
            <a:r>
              <a:rPr lang="en-US" sz="1800" dirty="0"/>
              <a:t>two days ago with a dental </a:t>
            </a:r>
            <a:r>
              <a:rPr lang="en-US" sz="1800" dirty="0" smtClean="0"/>
              <a:t>hygienist</a:t>
            </a:r>
            <a:r>
              <a:rPr lang="en-US" sz="1800" dirty="0"/>
              <a:t>, will see </a:t>
            </a:r>
            <a:r>
              <a:rPr lang="en-US" sz="1800" dirty="0" err="1"/>
              <a:t>Raymie's</a:t>
            </a:r>
            <a:r>
              <a:rPr lang="en-US" sz="1800" dirty="0"/>
              <a:t> picture in the paper and (maybe) come home.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63638"/>
            <a:ext cx="1381125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3008750"/>
            <a:ext cx="1800200" cy="213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Raymie</a:t>
            </a:r>
            <a:r>
              <a:rPr lang="en-US" dirty="0"/>
              <a:t> Nightingale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131590"/>
            <a:ext cx="8496944" cy="3672408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 – Historical Fiction or Realistic fiction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Reader  RL 4.2  Pts 5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Counts   RL  3.2  Pts 9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Lexile  550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 U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 50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Count  33,384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263  pages</a:t>
            </a:r>
          </a:p>
          <a:p>
            <a:pPr>
              <a:defRPr/>
            </a:pP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Notable Children’s Books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9662"/>
            <a:ext cx="1377950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0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kind of courage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Dan </a:t>
            </a:r>
            <a:r>
              <a:rPr lang="en-US" dirty="0" err="1" smtClean="0"/>
              <a:t>Gemeinhart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In 1890 Washington the only family Joseph Johnson has left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is </a:t>
            </a:r>
            <a:r>
              <a:rPr lang="en-US" sz="1800" dirty="0"/>
              <a:t>his half-wild Indian pony, Sarah, so when she is sold by a man who has no right to do so, he sets out to get her back--and he plans to let nothing stop him in his quest.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870220"/>
            <a:ext cx="2016224" cy="2010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4" y="1482433"/>
            <a:ext cx="13430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kind of courage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987574"/>
            <a:ext cx="8496944" cy="3744416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 – Historical fiction, Adventure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Reader  RL 4.8  Pts 8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Counts   RL 4.6  Pts 13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Lexile  760L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 50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 V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count 53,738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234  pages</a:t>
            </a:r>
          </a:p>
          <a:p>
            <a:endParaRPr 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book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04962"/>
            <a:ext cx="134143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5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Jubilee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Patricia Reilly </a:t>
            </a:r>
            <a:r>
              <a:rPr lang="en-US" dirty="0" err="1" smtClean="0"/>
              <a:t>Giff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Judith stopped talking long ago when Mom left her in the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care </a:t>
            </a:r>
            <a:r>
              <a:rPr lang="en-US" sz="1800" dirty="0"/>
              <a:t>of beloved Aunt Cora. Going back into a regular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fifth-grade </a:t>
            </a:r>
            <a:r>
              <a:rPr lang="en-US" sz="1800" dirty="0"/>
              <a:t>classroom won't be easy, but she has her Dog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and </a:t>
            </a:r>
            <a:r>
              <a:rPr lang="en-US" sz="1800" dirty="0"/>
              <a:t>new friend who will help her through.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135212"/>
            <a:ext cx="1209675" cy="120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81" y="1347614"/>
            <a:ext cx="15906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05880" y="1059583"/>
            <a:ext cx="8496944" cy="3744416"/>
          </a:xfrm>
        </p:spPr>
        <p:txBody>
          <a:bodyPr/>
          <a:lstStyle/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For students in grades four, five and six</a:t>
            </a: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Students must have read three books or have heard three books</a:t>
            </a: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Students vote for one </a:t>
            </a:r>
            <a:r>
              <a:rPr lang="en-US" altLang="en-US" sz="2400" dirty="0" smtClean="0">
                <a:solidFill>
                  <a:srgbClr val="262626"/>
                </a:solidFill>
                <a:latin typeface="Garamond" panose="02020404030301010803"/>
              </a:rPr>
              <a:t>book</a:t>
            </a: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It is hoped the children will discuss the books that they have read and as a result will become more thoughtful readers</a:t>
            </a: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One person at the school will collect the votes and </a:t>
            </a:r>
            <a:r>
              <a:rPr lang="en-US" altLang="en-US" sz="2400">
                <a:solidFill>
                  <a:srgbClr val="262626"/>
                </a:solidFill>
                <a:latin typeface="Garamond" panose="02020404030301010803"/>
              </a:rPr>
              <a:t>submit </a:t>
            </a:r>
            <a:r>
              <a:rPr lang="en-US" altLang="en-US" sz="2400" smtClean="0">
                <a:solidFill>
                  <a:srgbClr val="262626"/>
                </a:solidFill>
                <a:latin typeface="Garamond" panose="02020404030301010803"/>
              </a:rPr>
              <a:t>the    </a:t>
            </a: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count to the Department of Education in early May</a:t>
            </a: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262626"/>
              </a:solidFill>
              <a:latin typeface="Garamond" panose="02020404030301010803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Jubilee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131590"/>
            <a:ext cx="8496944" cy="2995737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Realistic fiction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Reader  RL 4  Pts 3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Counts   RL 3.2  Pts 7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Lexile  540 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 T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count 23,353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149 pages</a:t>
            </a:r>
          </a:p>
          <a:p>
            <a:pPr>
              <a:defRPr/>
            </a:pPr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ILA-CBC Choices Reading Lists, Children’s Choices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03598"/>
            <a:ext cx="158432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7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Garvey’s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Nikki Grimes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331640" y="1217898"/>
            <a:ext cx="6912768" cy="2995737"/>
          </a:xfrm>
        </p:spPr>
        <p:txBody>
          <a:bodyPr/>
          <a:lstStyle/>
          <a:p>
            <a:endParaRPr lang="en-US" dirty="0" smtClean="0"/>
          </a:p>
          <a:p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When </a:t>
            </a:r>
            <a:r>
              <a:rPr lang="en-US" sz="1800" dirty="0"/>
              <a:t>Garvey joins the chorus at school his newly discovered talent for singing gives him both the confidence to accept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himself </a:t>
            </a:r>
            <a:r>
              <a:rPr lang="en-US" sz="1800" dirty="0"/>
              <a:t>and a language his father will finally understand--the language of music.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3177134"/>
            <a:ext cx="1047750" cy="1266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47" y="1896616"/>
            <a:ext cx="14192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Garvey’s Choice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063625"/>
            <a:ext cx="4038600" cy="339407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Poetry, realistic fiction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Reader  RL 3.6  Pts 1</a:t>
            </a:r>
          </a:p>
          <a:p>
            <a:pPr marL="0" indent="0">
              <a:buNone/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Counts   RL  3.5  Pts 4</a:t>
            </a:r>
          </a:p>
          <a:p>
            <a:pPr marL="0" indent="0">
              <a:buNone/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Lexile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620</a:t>
            </a:r>
          </a:p>
          <a:p>
            <a:pPr marL="0" indent="0">
              <a:buNone/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 50 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 T</a:t>
            </a:r>
          </a:p>
          <a:p>
            <a:pPr marL="0" indent="0">
              <a:buNone/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Count 4,680</a:t>
            </a:r>
          </a:p>
          <a:p>
            <a:pPr marL="0" indent="0">
              <a:buNone/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  Pages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203598"/>
            <a:ext cx="4407024" cy="3394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 Notable Children's Book</a:t>
            </a:r>
            <a:b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 Street College of Education Best Books of the Year list </a:t>
            </a:r>
            <a:endParaRPr lang="en-US" sz="2000" b="1" dirty="0" smtClean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Booklist Top 10 Contemporary Middle Grade Novel</a:t>
            </a:r>
            <a:b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Booklist: Top 10 Diverse Fiction </a:t>
            </a:r>
            <a:r>
              <a:rPr 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</a:p>
          <a:p>
            <a:pPr>
              <a:defRPr/>
            </a:pPr>
            <a:endParaRPr lang="en-US" sz="2000" b="1" dirty="0" smtClean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 </a:t>
            </a:r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Bennett Hopkins Poetry Award Honor 2017 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55726"/>
            <a:ext cx="14208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1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of beans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Jennifer L. Holm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Ten-year-old Beans Curry, a member of the </a:t>
            </a:r>
            <a:r>
              <a:rPr lang="en-US" sz="1800" dirty="0" err="1"/>
              <a:t>Keepsies</a:t>
            </a:r>
            <a:r>
              <a:rPr lang="en-US" sz="1800" dirty="0"/>
              <a:t>, the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best </a:t>
            </a:r>
            <a:r>
              <a:rPr lang="en-US" sz="1800" dirty="0"/>
              <a:t>marble playing gang in Depression-era Key West,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Florida</a:t>
            </a:r>
            <a:r>
              <a:rPr lang="en-US" sz="1800" dirty="0"/>
              <a:t>, engages in various schemes to earn money while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"</a:t>
            </a:r>
            <a:r>
              <a:rPr lang="en-US" sz="1800" dirty="0"/>
              <a:t>New Dealers" from Washington, D.C., arrive to turn run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down </a:t>
            </a:r>
            <a:r>
              <a:rPr lang="en-US" sz="1800" dirty="0"/>
              <a:t>Key West into a tourist resort.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483672"/>
            <a:ext cx="2143125" cy="1381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4" y="1347614"/>
            <a:ext cx="1717352" cy="25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of beans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059582"/>
            <a:ext cx="8496944" cy="3816424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 – Historical fiction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Reader  RL 3.8  Pts 4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Counts   RL 2.6  Pts 9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Lexile  490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 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Count  28,064</a:t>
            </a:r>
          </a:p>
          <a:p>
            <a:pPr marL="228600" indent="-228600">
              <a:buAutoNum type="arabicPlain" startAt="185"/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Pages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Scott </a:t>
            </a:r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O’Dell Award </a:t>
            </a:r>
            <a:endParaRPr lang="en-US" sz="2000" b="1" dirty="0" smtClean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Notable Children’s Books</a:t>
            </a:r>
          </a:p>
          <a:p>
            <a:endParaRPr 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09688"/>
            <a:ext cx="171926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2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56" y="366"/>
            <a:ext cx="7524328" cy="884466"/>
          </a:xfrm>
        </p:spPr>
        <p:txBody>
          <a:bodyPr/>
          <a:lstStyle/>
          <a:p>
            <a:r>
              <a:rPr lang="en-US" dirty="0" smtClean="0"/>
              <a:t>A Bandit’s tale:</a:t>
            </a:r>
            <a:br>
              <a:rPr lang="en-US" dirty="0" smtClean="0"/>
            </a:br>
            <a:r>
              <a:rPr lang="en-US" sz="2000" dirty="0" smtClean="0"/>
              <a:t>the muddled misadventures of a pickpocket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Deborah Hopkinson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/>
              <a:t>In March of 1887, Rocco, an eleven-year-old from an Italian </a:t>
            </a:r>
            <a:endParaRPr lang="en-US" sz="1800" dirty="0" smtClean="0"/>
          </a:p>
          <a:p>
            <a:r>
              <a:rPr lang="en-US" sz="1800" dirty="0" smtClean="0"/>
              <a:t>village</a:t>
            </a:r>
            <a:r>
              <a:rPr lang="en-US" sz="1800" dirty="0"/>
              <a:t>, arrives in New York City where he is forced to live in squalor and beg for money as a street musician, but he finds the city's cruelty to children and animals intolerable and sets out to make things better, whatever the cost to himself.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9" y="1448222"/>
            <a:ext cx="1449679" cy="2219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3177109"/>
            <a:ext cx="1514512" cy="20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Bandit’s tale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 – Historical fiction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Reader  RL 5.1  Pts 9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Counts   RL  4.5  Pts 14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Lexile  740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  W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count 57,408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290   pages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35646"/>
            <a:ext cx="14509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Skunked! Calpurnia Tate, Girl vet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Jacqueline Kelly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/>
              <a:t>When Travis discovers an abandoned baby skunk, he can't </a:t>
            </a:r>
            <a:endParaRPr lang="en-US" sz="1800" dirty="0" smtClean="0"/>
          </a:p>
          <a:p>
            <a:r>
              <a:rPr lang="en-US" sz="1800" dirty="0" smtClean="0"/>
              <a:t>help </a:t>
            </a:r>
            <a:r>
              <a:rPr lang="en-US" sz="1800" dirty="0"/>
              <a:t>but bring it home and take care of it. Stinky, as Travis </a:t>
            </a:r>
            <a:endParaRPr lang="en-US" sz="1800" dirty="0" smtClean="0"/>
          </a:p>
          <a:p>
            <a:r>
              <a:rPr lang="en-US" sz="1800" dirty="0" smtClean="0"/>
              <a:t>names </a:t>
            </a:r>
            <a:r>
              <a:rPr lang="en-US" sz="1800" dirty="0"/>
              <a:t>him, settles in pretty well. But when Travis discovers </a:t>
            </a:r>
            <a:endParaRPr lang="en-US" sz="1800" dirty="0" smtClean="0"/>
          </a:p>
          <a:p>
            <a:r>
              <a:rPr lang="en-US" sz="1800" dirty="0" err="1" smtClean="0"/>
              <a:t>Stinky's</a:t>
            </a:r>
            <a:r>
              <a:rPr lang="en-US" sz="1800" dirty="0" smtClean="0"/>
              <a:t> </a:t>
            </a:r>
            <a:r>
              <a:rPr lang="en-US" sz="1800" dirty="0"/>
              <a:t>litter-mate, </a:t>
            </a:r>
            <a:r>
              <a:rPr lang="en-US" sz="1800" dirty="0" err="1"/>
              <a:t>Winky</a:t>
            </a:r>
            <a:r>
              <a:rPr lang="en-US" sz="1800" dirty="0"/>
              <a:t>, who is in need of some help, </a:t>
            </a:r>
            <a:endParaRPr lang="en-US" sz="1800" dirty="0" smtClean="0"/>
          </a:p>
          <a:p>
            <a:r>
              <a:rPr lang="en-US" sz="1800" dirty="0" smtClean="0"/>
              <a:t>things </a:t>
            </a:r>
            <a:r>
              <a:rPr lang="en-US" sz="1800" dirty="0"/>
              <a:t>get complicated around the Tate house.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64245"/>
            <a:ext cx="1564952" cy="21711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44846"/>
            <a:ext cx="1403598" cy="141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9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Skunked! Calpurnia Tate, Girl vet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131590"/>
            <a:ext cx="8496944" cy="2995737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 – Historical fiction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Reader  RL 4.5  Pts 1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Counts   RL 4.5  Pts 5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Lexile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740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 34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 O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count 8,145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106 pages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9622"/>
            <a:ext cx="156686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6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this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Claudia Mills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1428965"/>
            <a:ext cx="6912768" cy="323101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Twelve-year-old Autumn wants more than anything to be a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real </a:t>
            </a:r>
            <a:r>
              <a:rPr lang="en-US" sz="1800" dirty="0"/>
              <a:t>author, but when she wins a contest by writing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something </a:t>
            </a:r>
            <a:r>
              <a:rPr lang="en-US" sz="1800" dirty="0"/>
              <a:t>too personal about her brother, she has to decide if her dreams are more important than their relationship.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2859782"/>
            <a:ext cx="1426809" cy="2158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12" y="1428964"/>
            <a:ext cx="1426760" cy="21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059583"/>
            <a:ext cx="8496944" cy="3744416"/>
          </a:xfrm>
        </p:spPr>
        <p:txBody>
          <a:bodyPr/>
          <a:lstStyle/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Books on the </a:t>
            </a:r>
            <a:r>
              <a:rPr lang="en-US" altLang="en-US" sz="2400" dirty="0" smtClean="0">
                <a:solidFill>
                  <a:srgbClr val="262626"/>
                </a:solidFill>
                <a:latin typeface="Garamond" panose="02020404030301010803"/>
              </a:rPr>
              <a:t>2018-2019 </a:t>
            </a: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must have been published in </a:t>
            </a:r>
            <a:r>
              <a:rPr lang="en-US" altLang="en-US" sz="2400" dirty="0" smtClean="0">
                <a:solidFill>
                  <a:srgbClr val="262626"/>
                </a:solidFill>
                <a:latin typeface="Garamond" panose="02020404030301010803"/>
              </a:rPr>
              <a:t>2016.</a:t>
            </a:r>
            <a:endParaRPr lang="en-US" altLang="en-US" sz="2400" dirty="0">
              <a:solidFill>
                <a:srgbClr val="262626"/>
              </a:solidFill>
              <a:latin typeface="Garamond" panose="02020404030301010803"/>
            </a:endParaRP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  <a:sym typeface="Tinos"/>
              </a:rPr>
              <a:t>The</a:t>
            </a: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 author must reside in the United States.</a:t>
            </a: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Books published in a previous year or a foreign country will not be </a:t>
            </a:r>
            <a:r>
              <a:rPr lang="en-US" altLang="en-US" sz="2400" dirty="0" smtClean="0">
                <a:solidFill>
                  <a:srgbClr val="262626"/>
                </a:solidFill>
                <a:latin typeface="Garamond" panose="02020404030301010803"/>
              </a:rPr>
              <a:t>considered</a:t>
            </a: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Adaptations, retellings and translations will not be considered</a:t>
            </a: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The author must be living</a:t>
            </a: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Books that children will read anyways are generally not included.</a:t>
            </a:r>
            <a:endParaRPr lang="en-US" sz="2400" dirty="0"/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262626"/>
              </a:solidFill>
              <a:latin typeface="Garamond" panose="02020404030301010803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this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 – Realistic fiction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Reader  RL 5.7  Pts 8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Counts   RL 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Lexile  890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 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count 48,550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248 pages</a:t>
            </a:r>
          </a:p>
          <a:p>
            <a:endParaRPr 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0100"/>
            <a:ext cx="142716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9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Barbara O’Connor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A story about a girl who, with the help of the dog of her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dreams</a:t>
            </a:r>
            <a:r>
              <a:rPr lang="en-US" sz="1800" dirty="0"/>
              <a:t>, discovers that family doesn't always have to be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related-</a:t>
            </a:r>
            <a:r>
              <a:rPr lang="en-US" sz="1800" dirty="0"/>
              <a:t>-they are simply people who love you for who you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are</a:t>
            </a:r>
            <a:r>
              <a:rPr lang="en-US" sz="1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931790"/>
            <a:ext cx="1398265" cy="1603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64245"/>
            <a:ext cx="1512168" cy="21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059582"/>
            <a:ext cx="8496944" cy="2995737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 –Realistic fiction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Reader  RL 5  Pts 6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Counts   RL  5.5  Pts 11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Lexile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850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 50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 S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count 42,116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227  pages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03598"/>
            <a:ext cx="15113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6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wishes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Lois </a:t>
            </a:r>
            <a:r>
              <a:rPr lang="en-US" dirty="0" err="1" smtClean="0"/>
              <a:t>Sepahban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/>
              <a:t>Near the start of World War II, young </a:t>
            </a:r>
            <a:r>
              <a:rPr lang="en-US" sz="1800" dirty="0" err="1"/>
              <a:t>Manami</a:t>
            </a:r>
            <a:r>
              <a:rPr lang="en-US" sz="1800" dirty="0"/>
              <a:t>, her parents, and Grandfather are evacuated from their home and sent to </a:t>
            </a:r>
            <a:r>
              <a:rPr lang="en-US" sz="1800" dirty="0" err="1"/>
              <a:t>Manzanar</a:t>
            </a:r>
            <a:r>
              <a:rPr lang="en-US" sz="1800" dirty="0"/>
              <a:t>, an ugly, dreary internment camp in the desert for Japanese-American citizens</a:t>
            </a:r>
            <a:r>
              <a:rPr lang="en-US" sz="1800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984586"/>
            <a:ext cx="1994757" cy="1679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8660"/>
            <a:ext cx="1562492" cy="22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wishes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2699" y="2117573"/>
            <a:ext cx="8496944" cy="2995737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 – Historical fiction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Reader  RL 3.8  Pts 4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Counts   RL 3.2  Pts 8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Lexile  550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 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count 28,219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181 pages</a:t>
            </a:r>
          </a:p>
          <a:p>
            <a:endParaRPr 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7654"/>
            <a:ext cx="15605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7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the deadline:</a:t>
            </a:r>
            <a:br>
              <a:rPr lang="en-US" dirty="0" smtClean="0"/>
            </a:br>
            <a:r>
              <a:rPr lang="en-US" sz="2400" dirty="0" smtClean="0"/>
              <a:t>Stephen’s journey through the Civil War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Michael Shoulders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26019" y="1429729"/>
            <a:ext cx="6912768" cy="29957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Stephen, an accomplished bugler in the town band, joins the Union effort in the Civil War and endures trial after trial,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from </a:t>
            </a:r>
            <a:r>
              <a:rPr lang="en-US" sz="1800" dirty="0"/>
              <a:t>battle to Confederate prison and the shipwreck of the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steamboat </a:t>
            </a:r>
            <a:r>
              <a:rPr lang="en-US" sz="1800" dirty="0"/>
              <a:t>Sultana, and through luck and fortitude, Stephen survives.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448223"/>
            <a:ext cx="1674499" cy="2347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651" y="3018854"/>
            <a:ext cx="1621829" cy="21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the deadline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 – Historical fiction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Reader  4.8  Pts 10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Counts   RL 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Lexile  730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 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count 64,196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368  pages</a:t>
            </a:r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35646"/>
            <a:ext cx="16764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2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9512" y="1347615"/>
            <a:ext cx="8723312" cy="3456384"/>
          </a:xfrm>
        </p:spPr>
        <p:txBody>
          <a:bodyPr/>
          <a:lstStyle/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Books that are third in a series or beyond will not be considered</a:t>
            </a:r>
          </a:p>
          <a:p>
            <a:pPr marL="285750" lvl="0" indent="-285750" defTabSz="457200" eaLnBrk="0" fontAlgn="base" hangingPunct="0">
              <a:spcAft>
                <a:spcPts val="600"/>
              </a:spcAft>
              <a:buClr>
                <a:srgbClr val="B15E28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Books that fall in this category may be considered if </a:t>
            </a:r>
            <a:r>
              <a:rPr lang="en-US" altLang="en-US" sz="2400" dirty="0" smtClean="0">
                <a:solidFill>
                  <a:srgbClr val="262626"/>
                </a:solidFill>
                <a:latin typeface="Garamond" panose="02020404030301010803"/>
              </a:rPr>
              <a:t>recommended </a:t>
            </a:r>
            <a:r>
              <a:rPr lang="en-US" altLang="en-US" sz="2400" dirty="0">
                <a:solidFill>
                  <a:srgbClr val="262626"/>
                </a:solidFill>
                <a:latin typeface="Garamond" panose="02020404030301010803"/>
              </a:rPr>
              <a:t>by a teacher, library media specialist or committee member.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79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Joan Bauer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1664245"/>
            <a:ext cx="4454152" cy="29957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Moving to Hillcrest, Ohio, when his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adoptive </a:t>
            </a:r>
            <a:r>
              <a:rPr lang="en-US" sz="1800" dirty="0"/>
              <a:t>father accepts a </a:t>
            </a:r>
            <a:r>
              <a:rPr lang="en-US" sz="1800" dirty="0" smtClean="0"/>
              <a:t>temporary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job</a:t>
            </a:r>
            <a:r>
              <a:rPr lang="en-US" sz="1800" dirty="0"/>
              <a:t>, twelve-year-old Jeremiah, a heart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transplant </a:t>
            </a:r>
            <a:r>
              <a:rPr lang="en-US" sz="1800" dirty="0"/>
              <a:t>recipient, has sixty days to 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find </a:t>
            </a:r>
            <a:r>
              <a:rPr lang="en-US" sz="1800" dirty="0"/>
              <a:t>a baseball team to coach.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488" y="1012329"/>
            <a:ext cx="2286000" cy="2924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" y="1207592"/>
            <a:ext cx="17240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884466"/>
            <a:ext cx="8496944" cy="4063548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Genre – Realistic fiction, sports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Accelerated Reader  RL 3.6  Pts 6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Reading Counts   RL 3.1  Pts 12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Lexile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510L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DRA 50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Guided Reading  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Word count 45,856</a:t>
            </a:r>
          </a:p>
          <a:p>
            <a:pPr marL="457200" indent="-457200">
              <a:buAutoNum type="arabicPlain" startAt="296"/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</a:rPr>
              <a:t>Pages</a:t>
            </a:r>
          </a:p>
          <a:p>
            <a:pPr marL="457200" indent="-457200">
              <a:buAutoNum type="arabicPlain" startAt="296"/>
              <a:defRPr/>
            </a:pP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Christopher award </a:t>
            </a:r>
          </a:p>
          <a:p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</a:rPr>
              <a:t>ILC Children’s Choices</a:t>
            </a:r>
          </a:p>
          <a:p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03338"/>
            <a:ext cx="172561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6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-10274"/>
            <a:ext cx="7524328" cy="884466"/>
          </a:xfrm>
        </p:spPr>
        <p:txBody>
          <a:bodyPr/>
          <a:lstStyle/>
          <a:p>
            <a:r>
              <a:rPr lang="en-US" altLang="ko-KR" dirty="0" smtClean="0"/>
              <a:t>Gertie’s leap to greatness		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By Kate Beasley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Gertie is a girl on a mission to be the best fifth grader ever in order to show her estranged mother that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Gertie </a:t>
            </a:r>
            <a:r>
              <a:rPr lang="en-US" sz="2000" dirty="0"/>
              <a:t>doesn't need her--not one bit!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898"/>
            <a:ext cx="1763688" cy="2506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679985"/>
            <a:ext cx="11811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Gertie’s leap to greatness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1059582"/>
            <a:ext cx="8496944" cy="3672408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Realistic fiction, Humor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Reader  RL 4.7  Pts 6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Counts   RL  4.4  Pts 10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Lexile  </a:t>
            </a: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720</a:t>
            </a:r>
          </a:p>
          <a:p>
            <a:pPr>
              <a:defRPr/>
            </a:pPr>
            <a:r>
              <a:rPr lang="en-US" altLang="en-US" sz="2000" b="1" dirty="0" smtClean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 50</a:t>
            </a:r>
            <a:endParaRPr lang="en-US" alt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Reading  U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 count 41,907</a:t>
            </a:r>
          </a:p>
          <a:p>
            <a:pPr>
              <a:defRPr/>
            </a:pPr>
            <a:r>
              <a:rPr lang="en-US" alt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249 p.  pages</a:t>
            </a:r>
          </a:p>
          <a:p>
            <a:endParaRPr 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novel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63638"/>
            <a:ext cx="17621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Summerlost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Ally </a:t>
            </a:r>
            <a:r>
              <a:rPr lang="en-US" dirty="0" err="1" smtClean="0"/>
              <a:t>Condie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91680" y="1664245"/>
            <a:ext cx="7211144" cy="29957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Following the sudden deaths of her father and autistic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younger </a:t>
            </a:r>
            <a:r>
              <a:rPr lang="en-US" sz="2000" dirty="0"/>
              <a:t>brother, Cedar Lee spends the summer working at a Shakespearean theater festival, making a new friend, and coming to terms with her grief.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53932"/>
            <a:ext cx="1238250" cy="183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644544"/>
            <a:ext cx="2249810" cy="26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1489</Words>
  <Application>Microsoft Office PowerPoint</Application>
  <PresentationFormat>On-screen Show (16:9)</PresentationFormat>
  <Paragraphs>260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Custom Design</vt:lpstr>
      <vt:lpstr>PowerPoint Presentation</vt:lpstr>
      <vt:lpstr> GUIDELINES</vt:lpstr>
      <vt:lpstr>CRITERIA</vt:lpstr>
      <vt:lpstr>CRITERIA</vt:lpstr>
      <vt:lpstr>Soar</vt:lpstr>
      <vt:lpstr>Soar</vt:lpstr>
      <vt:lpstr>Gertie’s leap to greatness  </vt:lpstr>
      <vt:lpstr>Gertie’s leap to greatness</vt:lpstr>
      <vt:lpstr>Summerlost</vt:lpstr>
      <vt:lpstr>Summerlost</vt:lpstr>
      <vt:lpstr>Counting thyme</vt:lpstr>
      <vt:lpstr>Counting thyme</vt:lpstr>
      <vt:lpstr>All rise for the Honorable Perry T. Cook</vt:lpstr>
      <vt:lpstr>All rise for the Honorable Perry T. Cook</vt:lpstr>
      <vt:lpstr>Raymie Nightingale </vt:lpstr>
      <vt:lpstr>Raymie Nightingale </vt:lpstr>
      <vt:lpstr>Some kind of courage</vt:lpstr>
      <vt:lpstr>Some kind of courage</vt:lpstr>
      <vt:lpstr>Jubilee</vt:lpstr>
      <vt:lpstr>Jubilee</vt:lpstr>
      <vt:lpstr>Garvey’s Choice</vt:lpstr>
      <vt:lpstr>Garvey’s Choice</vt:lpstr>
      <vt:lpstr>Full of beans </vt:lpstr>
      <vt:lpstr>Full of beans</vt:lpstr>
      <vt:lpstr>A Bandit’s tale: the muddled misadventures of a pickpocket</vt:lpstr>
      <vt:lpstr>A Bandit’s tale</vt:lpstr>
      <vt:lpstr>Skunked! Calpurnia Tate, Girl vet</vt:lpstr>
      <vt:lpstr>Skunked! Calpurnia Tate, Girl vet</vt:lpstr>
      <vt:lpstr>Write this down</vt:lpstr>
      <vt:lpstr>Write this down</vt:lpstr>
      <vt:lpstr>Wish</vt:lpstr>
      <vt:lpstr>Wish</vt:lpstr>
      <vt:lpstr>Paper wishes</vt:lpstr>
      <vt:lpstr>Paper wishes</vt:lpstr>
      <vt:lpstr>Crossing the deadline: Stephen’s journey through the Civil War</vt:lpstr>
      <vt:lpstr>Crossing the deadline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Margaret Nanak</cp:lastModifiedBy>
  <cp:revision>103</cp:revision>
  <cp:lastPrinted>2018-04-20T19:54:30Z</cp:lastPrinted>
  <dcterms:created xsi:type="dcterms:W3CDTF">2014-04-01T16:27:38Z</dcterms:created>
  <dcterms:modified xsi:type="dcterms:W3CDTF">2018-04-23T03:48:15Z</dcterms:modified>
</cp:coreProperties>
</file>