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3" r:id="rId1"/>
  </p:sldMasterIdLst>
  <p:notesMasterIdLst>
    <p:notesMasterId r:id="rId61"/>
  </p:notesMasterIdLst>
  <p:handoutMasterIdLst>
    <p:handoutMasterId r:id="rId62"/>
  </p:handoutMasterIdLst>
  <p:sldIdLst>
    <p:sldId id="256" r:id="rId2"/>
    <p:sldId id="257" r:id="rId3"/>
    <p:sldId id="258" r:id="rId4"/>
    <p:sldId id="277" r:id="rId5"/>
    <p:sldId id="278" r:id="rId6"/>
    <p:sldId id="318" r:id="rId7"/>
    <p:sldId id="319" r:id="rId8"/>
    <p:sldId id="356" r:id="rId9"/>
    <p:sldId id="320" r:id="rId10"/>
    <p:sldId id="321" r:id="rId11"/>
    <p:sldId id="322" r:id="rId12"/>
    <p:sldId id="279" r:id="rId13"/>
    <p:sldId id="280" r:id="rId14"/>
    <p:sldId id="323" r:id="rId15"/>
    <p:sldId id="324" r:id="rId16"/>
    <p:sldId id="325" r:id="rId17"/>
    <p:sldId id="326" r:id="rId18"/>
    <p:sldId id="327" r:id="rId19"/>
    <p:sldId id="328" r:id="rId20"/>
    <p:sldId id="329" r:id="rId21"/>
    <p:sldId id="352" r:id="rId22"/>
    <p:sldId id="354" r:id="rId23"/>
    <p:sldId id="355"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01" r:id="rId44"/>
    <p:sldId id="349" r:id="rId45"/>
    <p:sldId id="350" r:id="rId46"/>
    <p:sldId id="351" r:id="rId47"/>
    <p:sldId id="360" r:id="rId48"/>
    <p:sldId id="292" r:id="rId49"/>
    <p:sldId id="294" r:id="rId50"/>
    <p:sldId id="293" r:id="rId51"/>
    <p:sldId id="285" r:id="rId52"/>
    <p:sldId id="308" r:id="rId53"/>
    <p:sldId id="262" r:id="rId54"/>
    <p:sldId id="268" r:id="rId55"/>
    <p:sldId id="357" r:id="rId56"/>
    <p:sldId id="358" r:id="rId57"/>
    <p:sldId id="359" r:id="rId58"/>
    <p:sldId id="302" r:id="rId59"/>
    <p:sldId id="303" r:id="rId6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1" d="100"/>
          <a:sy n="121" d="100"/>
        </p:scale>
        <p:origin x="-448" y="-8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29554C-0AC5-1D42-A167-2FFE50A1FF6D}" type="datetimeFigureOut">
              <a:rPr lang="en-US" smtClean="0"/>
              <a:t>11/19/14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000B0C-7094-A24C-BDE4-3497C4715C92}" type="slidenum">
              <a:rPr lang="en-US" smtClean="0"/>
              <a:t>‹#›</a:t>
            </a:fld>
            <a:endParaRPr lang="en-US"/>
          </a:p>
        </p:txBody>
      </p:sp>
    </p:spTree>
    <p:extLst>
      <p:ext uri="{BB962C8B-B14F-4D97-AF65-F5344CB8AC3E}">
        <p14:creationId xmlns:p14="http://schemas.microsoft.com/office/powerpoint/2010/main" val="4039254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57704143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59" indent="-342859">
              <a:spcBef>
                <a:spcPct val="20000"/>
              </a:spcBef>
              <a:buFont typeface="Arial" pitchFamily="34" charset="0"/>
              <a:buChar char="•"/>
              <a:defRPr/>
            </a:pPr>
            <a:r>
              <a:rPr lang="en-US" sz="1100" b="1" dirty="0" smtClean="0">
                <a:solidFill>
                  <a:prstClr val="black"/>
                </a:solidFill>
              </a:rPr>
              <a:t>N</a:t>
            </a:r>
            <a:r>
              <a:rPr lang="en-US" sz="1100" dirty="0" smtClean="0">
                <a:solidFill>
                  <a:prstClr val="black"/>
                </a:solidFill>
              </a:rPr>
              <a:t>ormal readers do not have symmetrical hemispheres  …</a:t>
            </a:r>
          </a:p>
          <a:p>
            <a:pPr marL="342859" indent="-342859">
              <a:spcBef>
                <a:spcPct val="20000"/>
              </a:spcBef>
              <a:buFont typeface="Arial" pitchFamily="34" charset="0"/>
              <a:buChar char="•"/>
              <a:defRPr/>
            </a:pPr>
            <a:r>
              <a:rPr lang="en-US" sz="1100" dirty="0" smtClean="0">
                <a:solidFill>
                  <a:prstClr val="black"/>
                </a:solidFill>
              </a:rPr>
              <a:t>In a typical reader, the left hemisphere--which is responsible for the many functions related to language use and reading--is usually 10% larger than the right.</a:t>
            </a:r>
          </a:p>
          <a:p>
            <a:pPr marL="342859" indent="-342859">
              <a:spcBef>
                <a:spcPct val="20000"/>
              </a:spcBef>
              <a:buFont typeface="Arial" pitchFamily="34" charset="0"/>
              <a:buChar char="•"/>
              <a:defRPr/>
            </a:pPr>
            <a:r>
              <a:rPr lang="en-US" sz="1100" dirty="0" smtClean="0">
                <a:solidFill>
                  <a:prstClr val="black"/>
                </a:solidFill>
              </a:rPr>
              <a:t>But in an individual with dyslexia, the right hemisphere, which is associated with creativity, is as large as the left, which makes a dyslexic’s brain </a:t>
            </a:r>
            <a:r>
              <a:rPr lang="en-US" sz="1100" b="1" dirty="0" smtClean="0">
                <a:solidFill>
                  <a:prstClr val="black"/>
                </a:solidFill>
              </a:rPr>
              <a:t>symmetrical</a:t>
            </a:r>
            <a:r>
              <a:rPr lang="en-US" sz="1100" dirty="0" smtClean="0">
                <a:solidFill>
                  <a:prstClr val="black"/>
                </a:solidFill>
              </a:rPr>
              <a:t>. </a:t>
            </a:r>
          </a:p>
          <a:p>
            <a:pPr marL="342859" indent="-342859">
              <a:spcBef>
                <a:spcPct val="20000"/>
              </a:spcBef>
              <a:buFont typeface="Arial" pitchFamily="34" charset="0"/>
              <a:buChar char="•"/>
              <a:defRPr/>
            </a:pPr>
            <a:r>
              <a:rPr lang="en-US" sz="1100" dirty="0" smtClean="0">
                <a:solidFill>
                  <a:prstClr val="black"/>
                </a:solidFill>
              </a:rPr>
              <a:t>Scientists believe this may be one reason people with dyslexia often have significant strengths in areas controlled by the right-side of the brain, such as artistic, athletic, and mechanical gifts; 3-D visualization ability; musical talent; creative problem solving skills; and </a:t>
            </a:r>
            <a:r>
              <a:rPr lang="en-US" sz="1100" b="1" i="1" dirty="0" smtClean="0">
                <a:solidFill>
                  <a:prstClr val="black"/>
                </a:solidFill>
              </a:rPr>
              <a:t>…highly intuitive people skills.</a:t>
            </a:r>
          </a:p>
          <a:p>
            <a:pPr>
              <a:defRPr/>
            </a:pPr>
            <a:endParaRPr lang="en-US" sz="1000" b="1" i="1" dirty="0"/>
          </a:p>
        </p:txBody>
      </p:sp>
    </p:spTree>
    <p:extLst>
      <p:ext uri="{BB962C8B-B14F-4D97-AF65-F5344CB8AC3E}">
        <p14:creationId xmlns:p14="http://schemas.microsoft.com/office/powerpoint/2010/main" val="386991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xfrm>
            <a:off x="3884613" y="8685213"/>
            <a:ext cx="2971800" cy="457200"/>
          </a:xfrm>
          <a:prstGeom prst="rect">
            <a:avLst/>
          </a:prstGeom>
          <a:noFill/>
        </p:spPr>
        <p:txBody>
          <a:bodyPr/>
          <a:lstStyle/>
          <a:p>
            <a:fld id="{B946103C-BCA3-2140-BD9C-7161F3C7738A}" type="slidenum">
              <a:rPr lang="en-US">
                <a:latin typeface="Arial" pitchFamily="-112" charset="0"/>
                <a:ea typeface="ＭＳ Ｐゴシック" pitchFamily="-112" charset="-128"/>
                <a:cs typeface="ＭＳ Ｐゴシック" pitchFamily="-112" charset="-128"/>
              </a:rPr>
              <a:pPr/>
              <a:t>21</a:t>
            </a:fld>
            <a:endParaRPr lang="en-US" dirty="0">
              <a:latin typeface="Arial" pitchFamily="-112" charset="0"/>
              <a:ea typeface="ＭＳ Ｐゴシック" pitchFamily="-112" charset="-128"/>
              <a:cs typeface="ＭＳ Ｐゴシック" pitchFamily="-112" charset="-128"/>
            </a:endParaRPr>
          </a:p>
        </p:txBody>
      </p:sp>
      <p:sp>
        <p:nvSpPr>
          <p:cNvPr id="56323" name="Rectangle 2"/>
          <p:cNvSpPr>
            <a:spLocks noGrp="1" noRot="1" noChangeAspect="1" noChangeArrowheads="1" noTextEdit="1"/>
          </p:cNvSpPr>
          <p:nvPr>
            <p:ph type="sldImg"/>
          </p:nvPr>
        </p:nvSpPr>
        <p:spPr>
          <a:xfrm>
            <a:off x="381000" y="685800"/>
            <a:ext cx="6096000" cy="3429000"/>
          </a:xfrm>
          <a:ln/>
        </p:spPr>
      </p:sp>
      <p:sp>
        <p:nvSpPr>
          <p:cNvPr id="56324" name="Rectangle 3"/>
          <p:cNvSpPr>
            <a:spLocks noGrp="1" noChangeArrowheads="1"/>
          </p:cNvSpPr>
          <p:nvPr>
            <p:ph type="body" idx="1"/>
          </p:nvPr>
        </p:nvSpPr>
        <p:spPr>
          <a:noFill/>
          <a:ln/>
        </p:spPr>
        <p:txBody>
          <a:bodyPr/>
          <a:lstStyle/>
          <a:p>
            <a:pPr eaLnBrk="1" hangingPunct="1"/>
            <a:r>
              <a:rPr lang="en-US" dirty="0" smtClean="0">
                <a:latin typeface="Arial" pitchFamily="-112" charset="0"/>
                <a:ea typeface="ＭＳ Ｐゴシック" pitchFamily="-112" charset="-128"/>
                <a:cs typeface="ＭＳ Ｐゴシック" pitchFamily="-112" charset="-128"/>
              </a:rPr>
              <a:t>Imaging studies</a:t>
            </a:r>
            <a:r>
              <a:rPr lang="en-US" baseline="0" dirty="0" smtClean="0">
                <a:latin typeface="Arial" pitchFamily="-112" charset="0"/>
                <a:ea typeface="ＭＳ Ｐゴシック" pitchFamily="-112" charset="-128"/>
                <a:cs typeface="ＭＳ Ｐゴシック" pitchFamily="-112" charset="-128"/>
              </a:rPr>
              <a:t> have identified at least three neural pathways for reading located in the left hemisphere.</a:t>
            </a:r>
          </a:p>
          <a:p>
            <a:pPr eaLnBrk="1" hangingPunct="1"/>
            <a:r>
              <a:rPr lang="en-US" baseline="0" dirty="0" smtClean="0">
                <a:latin typeface="Arial" pitchFamily="-112" charset="0"/>
                <a:ea typeface="ＭＳ Ｐゴシック" pitchFamily="-112" charset="-128"/>
                <a:cs typeface="ＭＳ Ｐゴシック" pitchFamily="-112" charset="-128"/>
              </a:rPr>
              <a:t>Two slower analytic regions are used mainly by beginning readers to initially analyze a word, pull it apart, and link the letters to the sounds:</a:t>
            </a:r>
          </a:p>
          <a:p>
            <a:pPr eaLnBrk="1" hangingPunct="1"/>
            <a:r>
              <a:rPr lang="en-US" baseline="0" dirty="0" smtClean="0">
                <a:latin typeface="Arial" pitchFamily="-112" charset="0"/>
                <a:ea typeface="ＭＳ Ｐゴシック" pitchFamily="-112" charset="-128"/>
                <a:cs typeface="ＭＳ Ｐゴシック" pitchFamily="-112" charset="-128"/>
              </a:rPr>
              <a:t>     1) Inferior frontal gyrus (Broca’s area)</a:t>
            </a:r>
          </a:p>
          <a:p>
            <a:pPr eaLnBrk="1" hangingPunct="1"/>
            <a:r>
              <a:rPr lang="en-US" baseline="0" dirty="0" smtClean="0">
                <a:latin typeface="Arial" pitchFamily="-112" charset="0"/>
                <a:ea typeface="ＭＳ Ｐゴシック" pitchFamily="-112" charset="-128"/>
                <a:cs typeface="ＭＳ Ｐゴシック" pitchFamily="-112" charset="-128"/>
              </a:rPr>
              <a:t>     2) Parieto-temporal</a:t>
            </a:r>
          </a:p>
          <a:p>
            <a:pPr eaLnBrk="1" hangingPunct="1"/>
            <a:r>
              <a:rPr lang="en-US" baseline="0" dirty="0" smtClean="0">
                <a:latin typeface="Arial" pitchFamily="-112" charset="0"/>
                <a:ea typeface="ＭＳ Ｐゴシック" pitchFamily="-112" charset="-128"/>
                <a:cs typeface="ＭＳ Ｐゴシック" pitchFamily="-112" charset="-128"/>
              </a:rPr>
              <a:t>	</a:t>
            </a:r>
            <a:r>
              <a:rPr lang="en-US" baseline="0" dirty="0" smtClean="0">
                <a:solidFill>
                  <a:srgbClr val="FFFF00"/>
                </a:solidFill>
                <a:latin typeface="Arial" pitchFamily="-112" charset="0"/>
                <a:ea typeface="ＭＳ Ｐゴシック" pitchFamily="-112" charset="-128"/>
                <a:cs typeface="ＭＳ Ｐゴシック" pitchFamily="-112" charset="-128"/>
              </a:rPr>
              <a:t>**the lower area of the parieto-temporal region processes speech sounds (phonology).</a:t>
            </a:r>
          </a:p>
          <a:p>
            <a:pPr eaLnBrk="1" hangingPunct="1"/>
            <a:r>
              <a:rPr lang="en-US" baseline="0" dirty="0" smtClean="0">
                <a:latin typeface="Arial" pitchFamily="-112" charset="0"/>
                <a:ea typeface="ＭＳ Ｐゴシック" pitchFamily="-112" charset="-128"/>
                <a:cs typeface="ＭＳ Ｐゴシック" pitchFamily="-112" charset="-128"/>
              </a:rPr>
              <a:t>A speedier region serves as a hub where an experienced, skilled reader reacts almost instantly to the whole word as a pattern facilitating fluent reading.</a:t>
            </a:r>
          </a:p>
          <a:p>
            <a:pPr eaLnBrk="1" hangingPunct="1"/>
            <a:r>
              <a:rPr lang="en-US" baseline="0" dirty="0" smtClean="0">
                <a:latin typeface="Arial" pitchFamily="-112" charset="0"/>
                <a:ea typeface="ＭＳ Ｐゴシック" pitchFamily="-112" charset="-128"/>
                <a:cs typeface="ＭＳ Ｐゴシック" pitchFamily="-112" charset="-128"/>
              </a:rPr>
              <a:t>     3) Occipito-temporal</a:t>
            </a:r>
          </a:p>
          <a:p>
            <a:pPr eaLnBrk="1" hangingPunct="1"/>
            <a:endParaRPr lang="en-US" baseline="0" dirty="0" smtClean="0">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xfrm>
            <a:off x="3884613" y="8685213"/>
            <a:ext cx="2971800" cy="457200"/>
          </a:xfrm>
          <a:prstGeom prst="rect">
            <a:avLst/>
          </a:prstGeom>
          <a:noFill/>
        </p:spPr>
        <p:txBody>
          <a:bodyPr/>
          <a:lstStyle/>
          <a:p>
            <a:fld id="{BE64DEF7-9DE7-0343-9C8A-F334BB535750}" type="slidenum">
              <a:rPr lang="en-US">
                <a:latin typeface="Arial" pitchFamily="-112" charset="0"/>
                <a:ea typeface="ＭＳ Ｐゴシック" pitchFamily="-112" charset="-128"/>
                <a:cs typeface="ＭＳ Ｐゴシック" pitchFamily="-112" charset="-128"/>
              </a:rPr>
              <a:pPr/>
              <a:t>22</a:t>
            </a:fld>
            <a:endParaRPr lang="en-US" dirty="0">
              <a:latin typeface="Arial" pitchFamily="-112" charset="0"/>
              <a:ea typeface="ＭＳ Ｐゴシック" pitchFamily="-112" charset="-128"/>
              <a:cs typeface="ＭＳ Ｐゴシック" pitchFamily="-112" charset="-128"/>
            </a:endParaRPr>
          </a:p>
        </p:txBody>
      </p:sp>
      <p:sp>
        <p:nvSpPr>
          <p:cNvPr id="66563" name="Rectangle 2"/>
          <p:cNvSpPr>
            <a:spLocks noGrp="1" noRot="1" noChangeAspect="1" noChangeArrowheads="1" noTextEdit="1"/>
          </p:cNvSpPr>
          <p:nvPr>
            <p:ph type="sldImg"/>
          </p:nvPr>
        </p:nvSpPr>
        <p:spPr>
          <a:xfrm>
            <a:off x="381000" y="685800"/>
            <a:ext cx="6096000" cy="3429000"/>
          </a:xfrm>
          <a:ln/>
        </p:spPr>
      </p:sp>
      <p:sp>
        <p:nvSpPr>
          <p:cNvPr id="66564" name="Rectangle 3"/>
          <p:cNvSpPr>
            <a:spLocks noGrp="1" noChangeArrowheads="1"/>
          </p:cNvSpPr>
          <p:nvPr>
            <p:ph type="body" idx="1"/>
          </p:nvPr>
        </p:nvSpPr>
        <p:spPr>
          <a:noFill/>
          <a:ln/>
        </p:spPr>
        <p:txBody>
          <a:bodyPr/>
          <a:lstStyle/>
          <a:p>
            <a:pPr eaLnBrk="1" hangingPunct="1"/>
            <a:r>
              <a:rPr lang="en-US" dirty="0" smtClean="0">
                <a:latin typeface="Arial" pitchFamily="-112" charset="0"/>
                <a:ea typeface="ＭＳ Ｐゴシック" pitchFamily="-112" charset="-128"/>
                <a:cs typeface="ＭＳ Ｐゴシック" pitchFamily="-112" charset="-128"/>
              </a:rPr>
              <a:t>When looking</a:t>
            </a:r>
            <a:r>
              <a:rPr lang="en-US" baseline="0" dirty="0" smtClean="0">
                <a:latin typeface="Arial" pitchFamily="-112" charset="0"/>
                <a:ea typeface="ＭＳ Ｐゴシック" pitchFamily="-112" charset="-128"/>
                <a:cs typeface="ＭＳ Ｐゴシック" pitchFamily="-112" charset="-128"/>
              </a:rPr>
              <a:t> at a scan of a dyslexic brain, notice the activation in the inferior frontal gyrus, but notice the underactivation of the parieto-temporal region (phonology/word analysis) and occipito-temporal region (visual/word form).  Also notice the activation of the right side.</a:t>
            </a:r>
          </a:p>
          <a:p>
            <a:pPr eaLnBrk="1" hangingPunct="1"/>
            <a:endParaRPr lang="en-US" baseline="0" dirty="0" smtClean="0">
              <a:latin typeface="Arial" pitchFamily="-112" charset="0"/>
              <a:ea typeface="ＭＳ Ｐゴシック" pitchFamily="-112" charset="-128"/>
              <a:cs typeface="ＭＳ Ｐゴシック" pitchFamily="-112" charset="-128"/>
            </a:endParaRPr>
          </a:p>
          <a:p>
            <a:pPr eaLnBrk="1" hangingPunct="1"/>
            <a:endParaRPr lang="en-US" dirty="0" smtClean="0">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xfrm>
            <a:off x="304800" y="684213"/>
            <a:ext cx="6103938" cy="34337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Rectangle 3"/>
          <p:cNvSpPr>
            <a:spLocks noGrp="1" noChangeArrowheads="1"/>
          </p:cNvSpPr>
          <p:nvPr>
            <p:ph type="body" idx="1"/>
          </p:nvPr>
        </p:nvSpPr>
        <p:spPr bwMode="auto">
          <a:xfrm>
            <a:off x="895350" y="4340225"/>
            <a:ext cx="4918075"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000" b="1" dirty="0">
                <a:latin typeface="Arial" charset="0"/>
              </a:rPr>
              <a:t>Speaker Notes:</a:t>
            </a:r>
          </a:p>
          <a:p>
            <a:pPr>
              <a:spcBef>
                <a:spcPct val="0"/>
              </a:spcBef>
            </a:pPr>
            <a:r>
              <a:rPr lang="en-US" sz="1000" dirty="0">
                <a:latin typeface="Arial" charset="0"/>
              </a:rPr>
              <a:t>Example of Fundations implementation in a Multi-Tier scenario – Tier 1 and Tier 2</a:t>
            </a:r>
          </a:p>
          <a:p>
            <a:pPr>
              <a:spcBef>
                <a:spcPct val="0"/>
              </a:spcBef>
            </a:pPr>
            <a:endParaRPr lang="en-US" sz="1000" dirty="0">
              <a:latin typeface="Arial" charset="0"/>
            </a:endParaRPr>
          </a:p>
          <a:p>
            <a:pPr>
              <a:spcBef>
                <a:spcPct val="0"/>
              </a:spcBef>
            </a:pPr>
            <a:r>
              <a:rPr lang="en-US" sz="1000" b="1" dirty="0">
                <a:latin typeface="Arial" charset="0"/>
              </a:rPr>
              <a:t>Tier 1 Instruction: </a:t>
            </a:r>
            <a:r>
              <a:rPr lang="en-US" sz="1000" dirty="0">
                <a:latin typeface="Arial" charset="0"/>
              </a:rPr>
              <a:t>Fundations standard lesson occurs within the general education classroom and taught to all students.  </a:t>
            </a:r>
          </a:p>
          <a:p>
            <a:pPr>
              <a:spcBef>
                <a:spcPct val="0"/>
              </a:spcBef>
            </a:pPr>
            <a:endParaRPr lang="en-US" sz="1000" dirty="0">
              <a:latin typeface="Arial" charset="0"/>
            </a:endParaRPr>
          </a:p>
          <a:p>
            <a:pPr>
              <a:spcBef>
                <a:spcPct val="0"/>
              </a:spcBef>
            </a:pPr>
            <a:r>
              <a:rPr lang="en-US" sz="1000" dirty="0">
                <a:latin typeface="Arial" charset="0"/>
              </a:rPr>
              <a:t>Students identified as at-risk and in need of additional support (usually lowest 30</a:t>
            </a:r>
            <a:r>
              <a:rPr lang="en-US" sz="1000" baseline="30000" dirty="0">
                <a:latin typeface="Arial" charset="0"/>
              </a:rPr>
              <a:t>th</a:t>
            </a:r>
            <a:r>
              <a:rPr lang="en-US" sz="1000" dirty="0">
                <a:latin typeface="Arial" charset="0"/>
              </a:rPr>
              <a:t>%) move into Tier 2.</a:t>
            </a:r>
          </a:p>
          <a:p>
            <a:pPr>
              <a:spcBef>
                <a:spcPct val="0"/>
              </a:spcBef>
            </a:pPr>
            <a:endParaRPr lang="en-US" sz="1000" dirty="0">
              <a:latin typeface="Arial" charset="0"/>
            </a:endParaRPr>
          </a:p>
          <a:p>
            <a:pPr>
              <a:spcBef>
                <a:spcPct val="0"/>
              </a:spcBef>
            </a:pPr>
            <a:r>
              <a:rPr lang="en-US" sz="1000" b="1" dirty="0">
                <a:latin typeface="Arial" charset="0"/>
              </a:rPr>
              <a:t>Tier 2 Instruction: </a:t>
            </a:r>
            <a:r>
              <a:rPr lang="en-US" sz="1000" dirty="0">
                <a:latin typeface="Arial" charset="0"/>
              </a:rPr>
              <a:t>Students receive Double Dose Fundations lesson which involves targeted Fundations activities in small groups up to 30 minutes 3-5 times a week. </a:t>
            </a:r>
          </a:p>
          <a:p>
            <a:pPr>
              <a:spcBef>
                <a:spcPct val="0"/>
              </a:spcBef>
            </a:pPr>
            <a:endParaRPr lang="en-US" sz="1000" dirty="0">
              <a:latin typeface="Arial" charset="0"/>
            </a:endParaRPr>
          </a:p>
          <a:p>
            <a:pPr>
              <a:spcBef>
                <a:spcPct val="0"/>
              </a:spcBef>
            </a:pPr>
            <a:r>
              <a:rPr lang="en-US" sz="1000" dirty="0">
                <a:latin typeface="Arial" charset="0"/>
              </a:rPr>
              <a:t>So, those students in Tier 2 are receiving the Fundations daily lesson plan with the whole class, AND additional Fundations instruction in small groups.</a:t>
            </a:r>
          </a:p>
          <a:p>
            <a:pPr>
              <a:spcBef>
                <a:spcPct val="0"/>
              </a:spcBef>
            </a:pPr>
            <a:endParaRPr lang="en-US" sz="1000" dirty="0">
              <a:latin typeface="Arial" charset="0"/>
            </a:endParaRPr>
          </a:p>
          <a:p>
            <a:pPr>
              <a:spcBef>
                <a:spcPct val="0"/>
              </a:spcBef>
            </a:pPr>
            <a:r>
              <a:rPr lang="en-US" sz="1000" dirty="0">
                <a:latin typeface="Arial" charset="0"/>
              </a:rPr>
              <a:t>If students in Tier 2 do not respond to the double dose intervention, a more complete diagnostic assessment would be conducted to determine what instruction is required.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971550"/>
            <a:ext cx="8229600" cy="8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rtl="0">
              <a:spcBef>
                <a:spcPts val="0"/>
              </a:spcBef>
              <a:buClr>
                <a:schemeClr val="dk2"/>
              </a:buClr>
              <a:buNone/>
              <a:defRPr>
                <a:solidFill>
                  <a:schemeClr val="dk2"/>
                </a:solidFill>
              </a:defRPr>
            </a:lvl1pPr>
            <a:lvl2pPr algn="ctr" rtl="0">
              <a:spcBef>
                <a:spcPts val="0"/>
              </a:spcBef>
              <a:buClr>
                <a:schemeClr val="dk2"/>
              </a:buClr>
              <a:buSzPct val="100000"/>
              <a:buNone/>
              <a:defRPr sz="3000">
                <a:solidFill>
                  <a:schemeClr val="dk2"/>
                </a:solidFill>
              </a:defRPr>
            </a:lvl2pPr>
            <a:lvl3pPr algn="ctr" rtl="0">
              <a:spcBef>
                <a:spcPts val="0"/>
              </a:spcBef>
              <a:buClr>
                <a:schemeClr val="dk2"/>
              </a:buClr>
              <a:buSzPct val="100000"/>
              <a:buNone/>
              <a:defRPr sz="3000">
                <a:solidFill>
                  <a:schemeClr val="dk2"/>
                </a:solidFill>
              </a:defRPr>
            </a:lvl3pPr>
            <a:lvl4pPr algn="ctr" rtl="0">
              <a:spcBef>
                <a:spcPts val="0"/>
              </a:spcBef>
              <a:buClr>
                <a:schemeClr val="dk2"/>
              </a:buClr>
              <a:buSzPct val="100000"/>
              <a:buNone/>
              <a:defRPr sz="3000">
                <a:solidFill>
                  <a:schemeClr val="dk2"/>
                </a:solidFill>
              </a:defRPr>
            </a:lvl4pPr>
            <a:lvl5pPr algn="ctr" rtl="0">
              <a:spcBef>
                <a:spcPts val="0"/>
              </a:spcBef>
              <a:buClr>
                <a:schemeClr val="dk2"/>
              </a:buClr>
              <a:buSzPct val="100000"/>
              <a:buNone/>
              <a:defRPr sz="3000">
                <a:solidFill>
                  <a:schemeClr val="dk2"/>
                </a:solidFill>
              </a:defRPr>
            </a:lvl5pPr>
            <a:lvl6pPr algn="ctr" rtl="0">
              <a:spcBef>
                <a:spcPts val="0"/>
              </a:spcBef>
              <a:buClr>
                <a:schemeClr val="dk2"/>
              </a:buClr>
              <a:buSzPct val="100000"/>
              <a:buNone/>
              <a:defRPr sz="3000">
                <a:solidFill>
                  <a:schemeClr val="dk2"/>
                </a:solidFill>
              </a:defRPr>
            </a:lvl6pPr>
            <a:lvl7pPr algn="ctr" rtl="0">
              <a:spcBef>
                <a:spcPts val="0"/>
              </a:spcBef>
              <a:buClr>
                <a:schemeClr val="dk2"/>
              </a:buClr>
              <a:buSzPct val="100000"/>
              <a:buNone/>
              <a:defRPr sz="3000">
                <a:solidFill>
                  <a:schemeClr val="dk2"/>
                </a:solidFill>
              </a:defRPr>
            </a:lvl7pPr>
            <a:lvl8pPr algn="ctr" rtl="0">
              <a:spcBef>
                <a:spcPts val="0"/>
              </a:spcBef>
              <a:buClr>
                <a:schemeClr val="dk2"/>
              </a:buClr>
              <a:buSzPct val="100000"/>
              <a:buNone/>
              <a:defRPr sz="3000">
                <a:solidFill>
                  <a:schemeClr val="dk2"/>
                </a:solidFill>
              </a:defRPr>
            </a:lvl8pPr>
            <a:lvl9pPr algn="ctr" rtl="0">
              <a:spcBef>
                <a:spcPts val="0"/>
              </a:spcBef>
              <a:buClr>
                <a:schemeClr val="dk2"/>
              </a:buClr>
              <a:buSzPct val="100000"/>
              <a:buNone/>
              <a:defRPr sz="3000">
                <a:solidFill>
                  <a:schemeClr val="dk2"/>
                </a:solidFill>
              </a:defRPr>
            </a:lvl9pPr>
          </a:lstStyle>
          <a:p>
            <a:endParaRPr/>
          </a:p>
        </p:txBody>
      </p:sp>
      <p:sp>
        <p:nvSpPr>
          <p:cNvPr id="16" name="Shape 16"/>
          <p:cNvSpPr txBox="1">
            <a:spLocks noGrp="1"/>
          </p:cNvSpPr>
          <p:nvPr>
            <p:ph type="ctrTitle"/>
          </p:nvPr>
        </p:nvSpPr>
        <p:spPr>
          <a:xfrm>
            <a:off x="685800" y="1583342"/>
            <a:ext cx="7772400" cy="1159799"/>
          </a:xfrm>
          <a:prstGeom prst="rect">
            <a:avLst/>
          </a:prstGeom>
        </p:spPr>
        <p:txBody>
          <a:bodyPr lIns="91425" tIns="91425" rIns="91425" bIns="91425" anchor="ctr"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05978"/>
            <a:ext cx="8229600" cy="857400"/>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3CBCF2E8-7E2E-5341-AE02-5C7EC7E6EBBE}" type="slidenum">
              <a:rPr lang="en-US"/>
              <a:pPr>
                <a:defRPr/>
              </a:pPr>
              <a:t>‹#›</a:t>
            </a:fld>
            <a:endParaRPr lang="en-US" dirty="0"/>
          </a:p>
        </p:txBody>
      </p:sp>
    </p:spTree>
    <p:extLst>
      <p:ext uri="{BB962C8B-B14F-4D97-AF65-F5344CB8AC3E}">
        <p14:creationId xmlns:p14="http://schemas.microsoft.com/office/powerpoint/2010/main" val="389456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354806"/>
            <a:ext cx="8153400" cy="8572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371600"/>
            <a:ext cx="4000500" cy="1457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371600"/>
            <a:ext cx="4000500" cy="1457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2943225"/>
            <a:ext cx="4000500" cy="1457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2943225"/>
            <a:ext cx="4000500" cy="1457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0"/>
          <p:cNvSpPr>
            <a:spLocks noGrp="1" noChangeArrowheads="1"/>
          </p:cNvSpPr>
          <p:nvPr>
            <p:ph type="sldNum" sz="quarter" idx="12"/>
          </p:nvPr>
        </p:nvSpPr>
        <p:spPr>
          <a:ln/>
        </p:spPr>
        <p:txBody>
          <a:bodyPr/>
          <a:lstStyle>
            <a:lvl1pPr>
              <a:defRPr/>
            </a:lvl1pPr>
          </a:lstStyle>
          <a:p>
            <a:pPr>
              <a:defRPr/>
            </a:pPr>
            <a:fld id="{AA81B5F4-5A41-3549-8F29-20677F11C240}" type="slidenum">
              <a:rPr lang="en-US"/>
              <a:pPr>
                <a:defRPr/>
              </a:pPr>
              <a:t>‹#›</a:t>
            </a:fld>
            <a:endParaRPr lang="en-US" dirty="0"/>
          </a:p>
        </p:txBody>
      </p:sp>
    </p:spTree>
    <p:extLst>
      <p:ext uri="{BB962C8B-B14F-4D97-AF65-F5344CB8AC3E}">
        <p14:creationId xmlns:p14="http://schemas.microsoft.com/office/powerpoint/2010/main" val="164199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pic>
        <p:nvPicPr>
          <p:cNvPr id="5" name="Shape 5"/>
          <p:cNvPicPr preferRelativeResize="0"/>
          <p:nvPr/>
        </p:nvPicPr>
        <p:blipFill rotWithShape="1">
          <a:blip r:embed="rId9">
            <a:alphaModFix/>
          </a:blip>
          <a:srcRect/>
          <a:stretch/>
        </p:blipFill>
        <p:spPr>
          <a:xfrm>
            <a:off x="7978775" y="4286250"/>
            <a:ext cx="742800" cy="742800"/>
          </a:xfrm>
          <a:prstGeom prst="rect">
            <a:avLst/>
          </a:prstGeom>
          <a:noFill/>
          <a:ln>
            <a:noFill/>
          </a:ln>
        </p:spPr>
      </p:pic>
      <p:sp>
        <p:nvSpPr>
          <p:cNvPr id="6" name="Shape 6"/>
          <p:cNvSpPr txBox="1"/>
          <p:nvPr/>
        </p:nvSpPr>
        <p:spPr>
          <a:xfrm>
            <a:off x="0" y="0"/>
            <a:ext cx="9144000" cy="571500"/>
          </a:xfrm>
          <a:prstGeom prst="rect">
            <a:avLst/>
          </a:prstGeom>
          <a:solidFill>
            <a:srgbClr val="17375E"/>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sp>
        <p:nvSpPr>
          <p:cNvPr id="7" name="Shape 7"/>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8" name="Shape 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9" name="Shape 9"/>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 name="Shape 1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 name="Shape 11"/>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tiff"/></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tif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image" Target="../media/image7.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www2.ed.gov/about/offices/list/ocr/504faq.html" TargetMode="External"/><Relationship Id="rId4" Type="http://schemas.openxmlformats.org/officeDocument/2006/relationships/hyperlink" Target="http://ace.arkansas.gov/arRehabServices/Pages/default.aspx" TargetMode="External"/><Relationship Id="rId5" Type="http://schemas.openxmlformats.org/officeDocument/2006/relationships/hyperlink" Target="http://ace.arkansas.gov/arRehabServices/programs/specialPrograms/governorCommissionOnPeopleWithDisabilities/Pages/ADA.aspx" TargetMode="External"/><Relationship Id="rId6" Type="http://schemas.openxmlformats.org/officeDocument/2006/relationships/hyperlink" Target="http://ldarkansas.org/" TargetMode="External"/><Relationship Id="rId1" Type="http://schemas.openxmlformats.org/officeDocument/2006/relationships/slideLayout" Target="../slideLayouts/slideLayout6.xml"/><Relationship Id="rId2" Type="http://schemas.openxmlformats.org/officeDocument/2006/relationships/hyperlink" Target="http://www2.ed.gov/about/offices/list/ocr/docs/hq5269.html"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arkansased.or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685800" y="1855787"/>
            <a:ext cx="7772400" cy="1431899"/>
          </a:xfrm>
          <a:prstGeom prst="rect">
            <a:avLst/>
          </a:prstGeom>
        </p:spPr>
        <p:txBody>
          <a:bodyPr lIns="91425" tIns="91425" rIns="91425" bIns="91425" anchor="ctr" anchorCtr="0">
            <a:noAutofit/>
          </a:bodyPr>
          <a:lstStyle/>
          <a:p>
            <a:pPr lvl="0" rtl="0">
              <a:spcBef>
                <a:spcPts val="0"/>
              </a:spcBef>
              <a:buClr>
                <a:schemeClr val="dk1"/>
              </a:buClr>
              <a:buSzPct val="36666"/>
              <a:buFont typeface="Arial"/>
              <a:buNone/>
            </a:pPr>
            <a:r>
              <a:rPr lang="en-US" sz="3000" dirty="0" smtClean="0">
                <a:solidFill>
                  <a:srgbClr val="000000"/>
                </a:solidFill>
              </a:rPr>
              <a:t>Indicators and Science Behind Teaching a Student with Dyslexia</a:t>
            </a:r>
            <a:endParaRPr lang="en" sz="2400" b="0" dirty="0">
              <a:solidFill>
                <a:srgbClr val="000000"/>
              </a:solidFill>
            </a:endParaRPr>
          </a:p>
        </p:txBody>
      </p:sp>
      <p:sp>
        <p:nvSpPr>
          <p:cNvPr id="27" name="Shape 27"/>
          <p:cNvSpPr txBox="1">
            <a:spLocks noGrp="1"/>
          </p:cNvSpPr>
          <p:nvPr>
            <p:ph type="subTitle" idx="1"/>
          </p:nvPr>
        </p:nvSpPr>
        <p:spPr>
          <a:xfrm>
            <a:off x="685800" y="759350"/>
            <a:ext cx="7772400" cy="1232400"/>
          </a:xfrm>
          <a:prstGeom prst="rect">
            <a:avLst/>
          </a:prstGeom>
          <a:ln>
            <a:noFill/>
          </a:ln>
        </p:spPr>
        <p:txBody>
          <a:bodyPr lIns="91425" tIns="91425" rIns="91425" bIns="91425" anchor="t" anchorCtr="0">
            <a:noAutofit/>
          </a:bodyPr>
          <a:lstStyle/>
          <a:p>
            <a:pPr>
              <a:spcBef>
                <a:spcPts val="0"/>
              </a:spcBef>
              <a:buNone/>
            </a:pPr>
            <a:r>
              <a:rPr lang="en-US" sz="3600" b="1" dirty="0" smtClean="0">
                <a:solidFill>
                  <a:srgbClr val="000000"/>
                </a:solidFill>
              </a:rPr>
              <a:t>Dyslexia Professional Awareness</a:t>
            </a:r>
            <a:endParaRPr lang="en" sz="3600" b="1" dirty="0">
              <a:solidFill>
                <a:srgbClr val="000000"/>
              </a:solidFill>
            </a:endParaRPr>
          </a:p>
        </p:txBody>
      </p:sp>
      <p:sp>
        <p:nvSpPr>
          <p:cNvPr id="28" name="Shape 28"/>
          <p:cNvSpPr txBox="1"/>
          <p:nvPr/>
        </p:nvSpPr>
        <p:spPr>
          <a:xfrm>
            <a:off x="1649700" y="3164425"/>
            <a:ext cx="5844599" cy="1328700"/>
          </a:xfrm>
          <a:prstGeom prst="rect">
            <a:avLst/>
          </a:prstGeom>
          <a:noFill/>
          <a:ln>
            <a:noFill/>
          </a:ln>
        </p:spPr>
        <p:txBody>
          <a:bodyPr lIns="91425" tIns="91425" rIns="91425" bIns="91425" anchor="t" anchorCtr="0">
            <a:noAutofit/>
          </a:bodyPr>
          <a:lstStyle/>
          <a:p>
            <a:pPr algn="l" rtl="0">
              <a:spcBef>
                <a:spcPts val="0"/>
              </a:spcBef>
              <a:buNone/>
            </a:pPr>
            <a:endParaRPr dirty="0"/>
          </a:p>
          <a:p>
            <a:pPr algn="ctr" rtl="0">
              <a:spcBef>
                <a:spcPts val="0"/>
              </a:spcBef>
              <a:buNone/>
            </a:pPr>
            <a:endParaRPr lang="en-US" dirty="0" smtClean="0"/>
          </a:p>
          <a:p>
            <a:pPr algn="ctr" rtl="0">
              <a:spcBef>
                <a:spcPts val="0"/>
              </a:spcBef>
              <a:buNone/>
            </a:pPr>
            <a:r>
              <a:rPr lang="en" dirty="0" smtClean="0"/>
              <a:t>Vicki </a:t>
            </a:r>
            <a:r>
              <a:rPr lang="en" dirty="0"/>
              <a:t>King, M.Ed., CALT, QI</a:t>
            </a:r>
          </a:p>
          <a:p>
            <a:pPr algn="ctr" rtl="0">
              <a:spcBef>
                <a:spcPts val="0"/>
              </a:spcBef>
              <a:buNone/>
            </a:pPr>
            <a:r>
              <a:rPr lang="en" dirty="0"/>
              <a:t>Arkansas Department of Education </a:t>
            </a:r>
          </a:p>
          <a:p>
            <a:pPr algn="ctr" rtl="0">
              <a:spcBef>
                <a:spcPts val="0"/>
              </a:spcBef>
              <a:buNone/>
            </a:pPr>
            <a:r>
              <a:rPr lang="en" dirty="0"/>
              <a:t>Dyslexia </a:t>
            </a:r>
            <a:r>
              <a:rPr lang="en" dirty="0" smtClean="0"/>
              <a:t>Specialist</a:t>
            </a:r>
            <a:endParaRPr lang="en" dirty="0"/>
          </a:p>
        </p:txBody>
      </p:sp>
      <p:sp>
        <p:nvSpPr>
          <p:cNvPr id="29" name="Shape 29"/>
          <p:cNvSpPr txBox="1"/>
          <p:nvPr/>
        </p:nvSpPr>
        <p:spPr>
          <a:xfrm>
            <a:off x="490800" y="4004875"/>
            <a:ext cx="2395199" cy="1020899"/>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0" indent="0" algn="ctr" eaLnBrk="1" hangingPunct="1">
              <a:buNone/>
              <a:defRPr/>
            </a:pPr>
            <a:r>
              <a:rPr lang="en-US" sz="2800" dirty="0"/>
              <a:t>It takes </a:t>
            </a:r>
            <a:r>
              <a:rPr lang="en-US" sz="2800" b="1" dirty="0"/>
              <a:t>4 times as long </a:t>
            </a:r>
            <a:r>
              <a:rPr lang="en-US" sz="2800" dirty="0"/>
              <a:t>to remediate a student with poor reading skills in fourth grade as in late kindergarten or early first grade</a:t>
            </a:r>
            <a:r>
              <a:rPr lang="en-US" sz="2800" dirty="0" smtClean="0"/>
              <a:t>.</a:t>
            </a:r>
          </a:p>
          <a:p>
            <a:pPr marL="0" indent="0" algn="ctr" eaLnBrk="1" hangingPunct="1">
              <a:buNone/>
              <a:defRPr/>
            </a:pPr>
            <a:endParaRPr lang="en-US" sz="2800" dirty="0"/>
          </a:p>
          <a:p>
            <a:pPr eaLnBrk="1" hangingPunct="1">
              <a:defRPr/>
            </a:pPr>
            <a:endParaRPr lang="en-US" sz="1600" dirty="0"/>
          </a:p>
          <a:p>
            <a:pPr marL="203200" indent="0">
              <a:buNone/>
            </a:pPr>
            <a:endParaRPr lang="en-US" dirty="0" smtClean="0"/>
          </a:p>
          <a:p>
            <a:pPr marL="203200" indent="0" algn="ctr">
              <a:buNone/>
            </a:pPr>
            <a:r>
              <a:rPr lang="en-US" b="1" dirty="0" smtClean="0"/>
              <a:t>NICHD </a:t>
            </a:r>
            <a:r>
              <a:rPr lang="en-US" b="1" dirty="0"/>
              <a:t>– National Institute of Child Health and Development</a:t>
            </a:r>
            <a:endParaRPr lang="en-US" b="1" dirty="0">
              <a:solidFill>
                <a:schemeClr val="tx1"/>
              </a:solidFill>
              <a:latin typeface="Arial" pitchFamily="-107" charset="0"/>
              <a:ea typeface="ＭＳ Ｐゴシック" pitchFamily="-107" charset="-128"/>
              <a:cs typeface="ＭＳ Ｐゴシック" pitchFamily="-107" charset="-128"/>
            </a:endParaRPr>
          </a:p>
          <a:p>
            <a:pPr marL="203200" indent="0">
              <a:buNone/>
            </a:pPr>
            <a:endParaRPr lang="en-US" dirty="0"/>
          </a:p>
        </p:txBody>
      </p:sp>
    </p:spTree>
    <p:extLst>
      <p:ext uri="{BB962C8B-B14F-4D97-AF65-F5344CB8AC3E}">
        <p14:creationId xmlns:p14="http://schemas.microsoft.com/office/powerpoint/2010/main" val="3245275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3260"/>
            <a:ext cx="8229600" cy="857400"/>
          </a:xfrm>
        </p:spPr>
        <p:txBody>
          <a:bodyPr/>
          <a:lstStyle/>
          <a:p>
            <a:r>
              <a:rPr lang="en" sz="3600" b="1" dirty="0"/>
              <a:t>A.C.A. § </a:t>
            </a:r>
            <a:r>
              <a:rPr lang="en-US" sz="3600" b="1" dirty="0">
                <a:solidFill>
                  <a:schemeClr val="tx1"/>
                </a:solidFill>
                <a:latin typeface="Calibri" charset="0"/>
              </a:rPr>
              <a:t>6-41-602 Definitions</a:t>
            </a:r>
            <a:endParaRPr lang="en-US" sz="3600" dirty="0"/>
          </a:p>
        </p:txBody>
      </p:sp>
      <p:sp>
        <p:nvSpPr>
          <p:cNvPr id="3" name="Text Placeholder 2"/>
          <p:cNvSpPr>
            <a:spLocks noGrp="1"/>
          </p:cNvSpPr>
          <p:nvPr>
            <p:ph type="body" idx="1"/>
          </p:nvPr>
        </p:nvSpPr>
        <p:spPr>
          <a:xfrm>
            <a:off x="457200" y="1537965"/>
            <a:ext cx="8229600" cy="3387884"/>
          </a:xfrm>
        </p:spPr>
        <p:txBody>
          <a:bodyPr/>
          <a:lstStyle/>
          <a:p>
            <a:r>
              <a:rPr lang="en-US" sz="3200" b="1" dirty="0" smtClean="0"/>
              <a:t>Dyslexia</a:t>
            </a:r>
            <a:r>
              <a:rPr lang="en-US" sz="3200" dirty="0" smtClean="0"/>
              <a:t> </a:t>
            </a:r>
          </a:p>
          <a:p>
            <a:endParaRPr lang="en-US" sz="3200" dirty="0"/>
          </a:p>
          <a:p>
            <a:r>
              <a:rPr lang="en-US" sz="3200" dirty="0" smtClean="0"/>
              <a:t>Dyslexia Therapist</a:t>
            </a:r>
          </a:p>
          <a:p>
            <a:endParaRPr lang="en-US" sz="3200" dirty="0"/>
          </a:p>
          <a:p>
            <a:r>
              <a:rPr lang="en-US" sz="3200" dirty="0" smtClean="0"/>
              <a:t>Dyslexia Therapy</a:t>
            </a:r>
            <a:endParaRPr lang="en-US" sz="3200" dirty="0"/>
          </a:p>
        </p:txBody>
      </p:sp>
    </p:spTree>
    <p:extLst>
      <p:ext uri="{BB962C8B-B14F-4D97-AF65-F5344CB8AC3E}">
        <p14:creationId xmlns:p14="http://schemas.microsoft.com/office/powerpoint/2010/main" val="3612964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319852"/>
            <a:ext cx="8229600" cy="4614097"/>
          </a:xfrm>
        </p:spPr>
        <p:txBody>
          <a:bodyPr/>
          <a:lstStyle/>
          <a:p>
            <a:r>
              <a:rPr lang="en" sz="3200" b="1" dirty="0"/>
              <a:t>A.C.A. § </a:t>
            </a:r>
            <a:r>
              <a:rPr lang="en-US" sz="3200" b="1" dirty="0" smtClean="0">
                <a:solidFill>
                  <a:schemeClr val="tx1"/>
                </a:solidFill>
                <a:latin typeface="Calibri" charset="0"/>
              </a:rPr>
              <a:t>6-41-602 Definitions</a:t>
            </a:r>
            <a:r>
              <a:rPr lang="en-US" sz="3200" dirty="0" smtClean="0">
                <a:solidFill>
                  <a:schemeClr val="tx1"/>
                </a:solidFill>
                <a:latin typeface="Calibri" charset="0"/>
              </a:rPr>
              <a:t/>
            </a:r>
            <a:br>
              <a:rPr lang="en-US" sz="3200" dirty="0" smtClean="0">
                <a:solidFill>
                  <a:schemeClr val="tx1"/>
                </a:solidFill>
                <a:latin typeface="Calibri" charset="0"/>
              </a:rPr>
            </a:br>
            <a:r>
              <a:rPr lang="en-US" sz="3200" dirty="0" smtClean="0">
                <a:solidFill>
                  <a:schemeClr val="tx1"/>
                </a:solidFill>
                <a:latin typeface="Calibri" charset="0"/>
              </a:rPr>
              <a:t/>
            </a:r>
            <a:br>
              <a:rPr lang="en-US" sz="3200" dirty="0" smtClean="0">
                <a:solidFill>
                  <a:schemeClr val="tx1"/>
                </a:solidFill>
                <a:latin typeface="Calibri" charset="0"/>
              </a:rPr>
            </a:br>
            <a:r>
              <a:rPr lang="en-US" sz="2200" b="1" dirty="0" smtClean="0">
                <a:latin typeface="Calibri" charset="0"/>
              </a:rPr>
              <a:t>Dyslexia </a:t>
            </a:r>
            <a:r>
              <a:rPr lang="en-US" sz="2200" dirty="0">
                <a:latin typeface="Calibri" charset="0"/>
              </a:rPr>
              <a:t>is a specific learning disability that is neurological in origin. It is characterized by difficulties with accurate and/or fluent word recognition and by poor spelling and decoding abilities. These difficulties typically result from a deficit in the phonological component of language that is often unexpected in relation to other cognitive abilities </a:t>
            </a:r>
            <a:r>
              <a:rPr lang="en-US" sz="2200" dirty="0" smtClean="0">
                <a:latin typeface="Calibri" charset="0"/>
              </a:rPr>
              <a:t>.</a:t>
            </a:r>
            <a:endParaRPr lang="en-US" sz="1600" dirty="0">
              <a:latin typeface="Calibri" charset="0"/>
            </a:endParaRPr>
          </a:p>
        </p:txBody>
      </p:sp>
    </p:spTree>
    <p:extLst>
      <p:ext uri="{BB962C8B-B14F-4D97-AF65-F5344CB8AC3E}">
        <p14:creationId xmlns:p14="http://schemas.microsoft.com/office/powerpoint/2010/main" val="2078664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742950"/>
            <a:ext cx="8229600" cy="4191000"/>
          </a:xfrm>
        </p:spPr>
        <p:txBody>
          <a:bodyPr/>
          <a:lstStyle/>
          <a:p>
            <a:r>
              <a:rPr lang="en-US" sz="2400" dirty="0">
                <a:latin typeface="Calibri" charset="0"/>
              </a:rPr>
              <a:t> </a:t>
            </a:r>
            <a:br>
              <a:rPr lang="en-US" sz="2400" dirty="0">
                <a:latin typeface="Calibri" charset="0"/>
              </a:rPr>
            </a:br>
            <a:r>
              <a:rPr lang="en-US" sz="2400" b="1" dirty="0" smtClean="0">
                <a:solidFill>
                  <a:schemeClr val="tx1"/>
                </a:solidFill>
                <a:latin typeface="Calibri" charset="0"/>
              </a:rPr>
              <a:t>IDA’s Research Based Definition</a:t>
            </a:r>
            <a:br>
              <a:rPr lang="en-US" sz="2400" b="1" dirty="0" smtClean="0">
                <a:solidFill>
                  <a:schemeClr val="tx1"/>
                </a:solidFill>
                <a:latin typeface="Calibri" charset="0"/>
              </a:rPr>
            </a:br>
            <a:r>
              <a:rPr lang="en-US" sz="2200" b="1" dirty="0" smtClean="0">
                <a:solidFill>
                  <a:srgbClr val="FF0000"/>
                </a:solidFill>
                <a:latin typeface="Calibri" charset="0"/>
              </a:rPr>
              <a:t>Dyslexia </a:t>
            </a:r>
            <a:r>
              <a:rPr lang="en-US" sz="2200" b="1" dirty="0">
                <a:solidFill>
                  <a:srgbClr val="FF0000"/>
                </a:solidFill>
                <a:latin typeface="Calibri" charset="0"/>
              </a:rPr>
              <a:t>is a specific learning disability that is neurological in origin</a:t>
            </a:r>
            <a:r>
              <a:rPr lang="en-US" sz="2200" dirty="0">
                <a:solidFill>
                  <a:srgbClr val="FF0000"/>
                </a:solidFill>
                <a:latin typeface="Calibri" charset="0"/>
              </a:rPr>
              <a:t>. </a:t>
            </a:r>
            <a:r>
              <a:rPr lang="en-US" sz="2200" b="1" dirty="0">
                <a:solidFill>
                  <a:srgbClr val="FF0000"/>
                </a:solidFill>
                <a:latin typeface="Calibri" charset="0"/>
              </a:rPr>
              <a:t>It is characterized by difficulties with accurate and/or fluent word recognition and by poor spelling and decoding abilities.</a:t>
            </a:r>
            <a:r>
              <a:rPr lang="en-US" sz="2200" dirty="0">
                <a:solidFill>
                  <a:srgbClr val="FF0000"/>
                </a:solidFill>
                <a:latin typeface="Calibri" charset="0"/>
              </a:rPr>
              <a:t> </a:t>
            </a:r>
            <a:r>
              <a:rPr lang="en-US" sz="2200" dirty="0">
                <a:latin typeface="Calibri" charset="0"/>
              </a:rPr>
              <a:t>These difficulties </a:t>
            </a:r>
            <a:r>
              <a:rPr lang="en-US" sz="2200" b="1" dirty="0">
                <a:solidFill>
                  <a:srgbClr val="FF0000"/>
                </a:solidFill>
                <a:latin typeface="Calibri" charset="0"/>
              </a:rPr>
              <a:t>typically result from a deficit in the phonological component of language that is often unexpected in relation to other cognitive abilities</a:t>
            </a:r>
            <a:r>
              <a:rPr lang="en-US" sz="2200" dirty="0">
                <a:latin typeface="Calibri" charset="0"/>
              </a:rPr>
              <a:t> and the provision of effective classroom instruction. Secondary consequences may include problems in reading comprehension and reduced reading experience that can impede the growth of vocabulary and background knowledge. </a:t>
            </a:r>
            <a:br>
              <a:rPr lang="en-US" sz="2200" dirty="0">
                <a:latin typeface="Calibri" charset="0"/>
              </a:rPr>
            </a:br>
            <a:r>
              <a:rPr lang="en-US" sz="2200" dirty="0">
                <a:latin typeface="Calibri" charset="0"/>
              </a:rPr>
              <a:t> </a:t>
            </a:r>
            <a:br>
              <a:rPr lang="en-US" sz="2200" dirty="0">
                <a:latin typeface="Calibri" charset="0"/>
              </a:rPr>
            </a:br>
            <a:r>
              <a:rPr lang="en-US" sz="1600" b="1" dirty="0">
                <a:latin typeface="Calibri" charset="0"/>
              </a:rPr>
              <a:t>Adopted by the Board of Directors, International Dyslexia Association: November 2002                   					</a:t>
            </a:r>
            <a:r>
              <a:rPr lang="en-US" sz="1600" dirty="0">
                <a:latin typeface="Calibri" charset="0"/>
              </a:rPr>
              <a:t/>
            </a:r>
            <a:br>
              <a:rPr lang="en-US" sz="1600" dirty="0">
                <a:latin typeface="Calibri" charset="0"/>
              </a:rPr>
            </a:br>
            <a:endParaRPr lang="en-US" sz="1600" dirty="0">
              <a:latin typeface="Calibri" charset="0"/>
            </a:endParaRPr>
          </a:p>
        </p:txBody>
      </p:sp>
    </p:spTree>
    <p:extLst>
      <p:ext uri="{BB962C8B-B14F-4D97-AF65-F5344CB8AC3E}">
        <p14:creationId xmlns:p14="http://schemas.microsoft.com/office/powerpoint/2010/main" val="1053872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971550"/>
            <a:ext cx="4419600" cy="3810000"/>
          </a:xfrm>
        </p:spPr>
        <p:txBody>
          <a:bodyPr/>
          <a:lstStyle/>
          <a:p>
            <a:r>
              <a:rPr lang="en-US" sz="3200" b="1" dirty="0">
                <a:latin typeface="Calibri" charset="0"/>
              </a:rPr>
              <a:t>Defining dyslexia is a work in </a:t>
            </a:r>
            <a:r>
              <a:rPr lang="en-US" sz="3200" b="1" dirty="0" smtClean="0">
                <a:latin typeface="Calibri" charset="0"/>
              </a:rPr>
              <a:t>progress.</a:t>
            </a:r>
            <a:endParaRPr lang="en-US" sz="3200" b="1" dirty="0">
              <a:latin typeface="Calibri" charset="0"/>
            </a:endParaRPr>
          </a:p>
        </p:txBody>
      </p:sp>
      <p:pic>
        <p:nvPicPr>
          <p:cNvPr id="26626" name="Picture 2" descr="stk19948boj.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6223"/>
            <a:ext cx="3560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3733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z="3600" dirty="0">
                <a:latin typeface="Calibri" charset="0"/>
              </a:rPr>
              <a:t>Historical Perspective</a:t>
            </a:r>
          </a:p>
        </p:txBody>
      </p:sp>
      <p:sp>
        <p:nvSpPr>
          <p:cNvPr id="27650" name="TextBox 2"/>
          <p:cNvSpPr txBox="1">
            <a:spLocks noChangeArrowheads="1"/>
          </p:cNvSpPr>
          <p:nvPr/>
        </p:nvSpPr>
        <p:spPr bwMode="auto">
          <a:xfrm>
            <a:off x="457200" y="1962150"/>
            <a:ext cx="83820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30000"/>
              </a:lnSpc>
              <a:buFont typeface="Arial" charset="0"/>
              <a:buChar char="•"/>
            </a:pPr>
            <a:r>
              <a:rPr lang="en-US" sz="2000" dirty="0"/>
              <a:t>Word blindness (Kussmaul, 1877; Morgan, 1896)</a:t>
            </a:r>
          </a:p>
          <a:p>
            <a:pPr eaLnBrk="1" hangingPunct="1">
              <a:lnSpc>
                <a:spcPct val="130000"/>
              </a:lnSpc>
              <a:buFont typeface="Arial" charset="0"/>
              <a:buChar char="•"/>
            </a:pPr>
            <a:r>
              <a:rPr lang="en-US" sz="2000" dirty="0"/>
              <a:t>Strephosymbolia (Orton, 1925)</a:t>
            </a:r>
          </a:p>
          <a:p>
            <a:pPr eaLnBrk="1" hangingPunct="1">
              <a:lnSpc>
                <a:spcPct val="130000"/>
              </a:lnSpc>
              <a:buFont typeface="Arial" charset="0"/>
              <a:buChar char="•"/>
            </a:pPr>
            <a:r>
              <a:rPr lang="en-US" sz="2000" dirty="0"/>
              <a:t>Minimal Brain Injury/Perceptual deficits (Strauss, Cruikshank, mid 1900’s)</a:t>
            </a:r>
          </a:p>
          <a:p>
            <a:pPr eaLnBrk="1" hangingPunct="1">
              <a:lnSpc>
                <a:spcPct val="130000"/>
              </a:lnSpc>
              <a:buFont typeface="Arial" charset="0"/>
              <a:buChar char="•"/>
            </a:pPr>
            <a:r>
              <a:rPr lang="en-US" sz="2000" dirty="0"/>
              <a:t>Specific Learning Disability (Kirk, 1963)</a:t>
            </a:r>
          </a:p>
          <a:p>
            <a:pPr eaLnBrk="1" hangingPunct="1">
              <a:lnSpc>
                <a:spcPct val="130000"/>
              </a:lnSpc>
              <a:buFont typeface="Arial" charset="0"/>
              <a:buChar char="•"/>
            </a:pPr>
            <a:r>
              <a:rPr lang="en-US" sz="2000" dirty="0"/>
              <a:t>Specific Developmental Dyslexia (World Neurology </a:t>
            </a:r>
            <a:r>
              <a:rPr lang="en-US" sz="2000" dirty="0" smtClean="0"/>
              <a:t>Federation</a:t>
            </a:r>
            <a:r>
              <a:rPr lang="en-US" sz="2000" dirty="0"/>
              <a:t>, 1968)</a:t>
            </a:r>
          </a:p>
        </p:txBody>
      </p:sp>
    </p:spTree>
    <p:extLst>
      <p:ext uri="{BB962C8B-B14F-4D97-AF65-F5344CB8AC3E}">
        <p14:creationId xmlns:p14="http://schemas.microsoft.com/office/powerpoint/2010/main" val="29803508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3600" dirty="0">
                <a:latin typeface="Calibri" charset="0"/>
              </a:rPr>
              <a:t>Specific Developmental Dyslexia</a:t>
            </a:r>
          </a:p>
        </p:txBody>
      </p:sp>
      <p:sp>
        <p:nvSpPr>
          <p:cNvPr id="28674" name="TextBox 2"/>
          <p:cNvSpPr txBox="1">
            <a:spLocks noChangeArrowheads="1"/>
          </p:cNvSpPr>
          <p:nvPr/>
        </p:nvSpPr>
        <p:spPr bwMode="auto">
          <a:xfrm>
            <a:off x="457200" y="2038350"/>
            <a:ext cx="82296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20000"/>
              </a:lnSpc>
            </a:pPr>
            <a:r>
              <a:rPr lang="en-US" dirty="0"/>
              <a:t>A disorder manifested by difficulty in learning to read </a:t>
            </a:r>
          </a:p>
          <a:p>
            <a:pPr eaLnBrk="1" hangingPunct="1">
              <a:lnSpc>
                <a:spcPct val="120000"/>
              </a:lnSpc>
            </a:pPr>
            <a:r>
              <a:rPr lang="en-US" dirty="0"/>
              <a:t>despite conventional instruction, adequate intelligence, socio-cultural opportunity. It is dependent upon fundamental cognitive disabilities which are frequently of constitutional in origin.</a:t>
            </a:r>
          </a:p>
          <a:p>
            <a:pPr eaLnBrk="1" hangingPunct="1">
              <a:lnSpc>
                <a:spcPct val="120000"/>
              </a:lnSpc>
            </a:pPr>
            <a:r>
              <a:rPr lang="en-US" dirty="0"/>
              <a:t>				</a:t>
            </a:r>
            <a:r>
              <a:rPr lang="en-US" sz="1800" dirty="0"/>
              <a:t>World Federation of Neurology, 1968</a:t>
            </a:r>
            <a:r>
              <a:rPr lang="en-US" dirty="0"/>
              <a:t>			</a:t>
            </a:r>
          </a:p>
        </p:txBody>
      </p:sp>
    </p:spTree>
    <p:extLst>
      <p:ext uri="{BB962C8B-B14F-4D97-AF65-F5344CB8AC3E}">
        <p14:creationId xmlns:p14="http://schemas.microsoft.com/office/powerpoint/2010/main" val="11122369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3600" b="1" dirty="0">
                <a:latin typeface="Calibri" charset="0"/>
              </a:rPr>
              <a:t>1968 Definition</a:t>
            </a:r>
          </a:p>
        </p:txBody>
      </p:sp>
      <p:sp>
        <p:nvSpPr>
          <p:cNvPr id="29698" name="TextBox 2"/>
          <p:cNvSpPr txBox="1">
            <a:spLocks noChangeArrowheads="1"/>
          </p:cNvSpPr>
          <p:nvPr/>
        </p:nvSpPr>
        <p:spPr bwMode="auto">
          <a:xfrm>
            <a:off x="457200" y="2038350"/>
            <a:ext cx="82296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90000"/>
              </a:lnSpc>
              <a:buFontTx/>
              <a:buAutoNum type="arabicPeriod"/>
            </a:pPr>
            <a:r>
              <a:rPr lang="en-US" dirty="0"/>
              <a:t>Classification:		Dyslexia is…</a:t>
            </a:r>
          </a:p>
          <a:p>
            <a:pPr eaLnBrk="1" hangingPunct="1">
              <a:lnSpc>
                <a:spcPct val="90000"/>
              </a:lnSpc>
              <a:buFontTx/>
              <a:buAutoNum type="arabicPeriod"/>
            </a:pPr>
            <a:endParaRPr lang="en-US" dirty="0"/>
          </a:p>
          <a:p>
            <a:pPr eaLnBrk="1" hangingPunct="1">
              <a:lnSpc>
                <a:spcPct val="90000"/>
              </a:lnSpc>
              <a:buFontTx/>
              <a:buAutoNum type="arabicPeriod"/>
            </a:pPr>
            <a:r>
              <a:rPr lang="en-US" dirty="0"/>
              <a:t>Characteristics:		Manifested by…</a:t>
            </a:r>
          </a:p>
          <a:p>
            <a:pPr eaLnBrk="1" hangingPunct="1">
              <a:lnSpc>
                <a:spcPct val="90000"/>
              </a:lnSpc>
              <a:buFontTx/>
              <a:buAutoNum type="arabicPeriod"/>
            </a:pPr>
            <a:endParaRPr lang="en-US" dirty="0"/>
          </a:p>
          <a:p>
            <a:pPr eaLnBrk="1" hangingPunct="1">
              <a:lnSpc>
                <a:spcPct val="90000"/>
              </a:lnSpc>
              <a:buFontTx/>
              <a:buAutoNum type="arabicPeriod"/>
            </a:pPr>
            <a:r>
              <a:rPr lang="en-US" dirty="0"/>
              <a:t>Excluded as the cause:	Despite…</a:t>
            </a:r>
          </a:p>
          <a:p>
            <a:pPr eaLnBrk="1" hangingPunct="1">
              <a:lnSpc>
                <a:spcPct val="90000"/>
              </a:lnSpc>
              <a:buFontTx/>
              <a:buAutoNum type="arabicPeriod"/>
            </a:pPr>
            <a:endParaRPr lang="en-US" dirty="0"/>
          </a:p>
          <a:p>
            <a:pPr eaLnBrk="1" hangingPunct="1">
              <a:lnSpc>
                <a:spcPct val="90000"/>
              </a:lnSpc>
              <a:buFontTx/>
              <a:buAutoNum type="arabicPeriod"/>
            </a:pPr>
            <a:r>
              <a:rPr lang="en-US" dirty="0"/>
              <a:t>Cause: 			Dependent upon…</a:t>
            </a:r>
          </a:p>
        </p:txBody>
      </p:sp>
    </p:spTree>
    <p:extLst>
      <p:ext uri="{BB962C8B-B14F-4D97-AF65-F5344CB8AC3E}">
        <p14:creationId xmlns:p14="http://schemas.microsoft.com/office/powerpoint/2010/main" val="26031587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742950"/>
            <a:ext cx="8229600" cy="4191000"/>
          </a:xfrm>
        </p:spPr>
        <p:txBody>
          <a:bodyPr/>
          <a:lstStyle/>
          <a:p>
            <a:r>
              <a:rPr lang="en-US" sz="2400" dirty="0">
                <a:latin typeface="Calibri" charset="0"/>
              </a:rPr>
              <a:t> </a:t>
            </a:r>
            <a:br>
              <a:rPr lang="en-US" sz="2400" dirty="0">
                <a:latin typeface="Calibri" charset="0"/>
              </a:rPr>
            </a:br>
            <a:r>
              <a:rPr lang="en-US" sz="2400" dirty="0">
                <a:latin typeface="Calibri" charset="0"/>
              </a:rPr>
              <a:t>Research Based Definition </a:t>
            </a:r>
            <a:br>
              <a:rPr lang="en-US" sz="2400" dirty="0">
                <a:latin typeface="Calibri" charset="0"/>
              </a:rPr>
            </a:br>
            <a:r>
              <a:rPr lang="en-US" sz="2400" dirty="0">
                <a:latin typeface="Calibri" charset="0"/>
              </a:rPr>
              <a:t/>
            </a:r>
            <a:br>
              <a:rPr lang="en-US" sz="2400" dirty="0">
                <a:latin typeface="Calibri" charset="0"/>
              </a:rPr>
            </a:br>
            <a:r>
              <a:rPr lang="en-US" sz="2200" b="1" dirty="0">
                <a:solidFill>
                  <a:srgbClr val="FF0000"/>
                </a:solidFill>
                <a:latin typeface="Calibri" charset="0"/>
              </a:rPr>
              <a:t>Dyslexia is a specific learning disability that is neurological in origin</a:t>
            </a:r>
            <a:r>
              <a:rPr lang="en-US" sz="2200" dirty="0">
                <a:solidFill>
                  <a:srgbClr val="FF0000"/>
                </a:solidFill>
                <a:latin typeface="Calibri" charset="0"/>
              </a:rPr>
              <a:t>. </a:t>
            </a:r>
            <a:r>
              <a:rPr lang="en-US" sz="2200" b="1" dirty="0">
                <a:solidFill>
                  <a:srgbClr val="FF0000"/>
                </a:solidFill>
                <a:latin typeface="Calibri" charset="0"/>
              </a:rPr>
              <a:t>It is characterized by difficulties with accurate and/or fluent word recognition and by poor spelling and decoding abilities.</a:t>
            </a:r>
            <a:r>
              <a:rPr lang="en-US" sz="2200" dirty="0">
                <a:solidFill>
                  <a:srgbClr val="FF0000"/>
                </a:solidFill>
                <a:latin typeface="Calibri" charset="0"/>
              </a:rPr>
              <a:t> </a:t>
            </a:r>
            <a:r>
              <a:rPr lang="en-US" sz="2200" dirty="0">
                <a:latin typeface="Calibri" charset="0"/>
              </a:rPr>
              <a:t>These difficulties </a:t>
            </a:r>
            <a:r>
              <a:rPr lang="en-US" sz="2200" b="1" dirty="0">
                <a:solidFill>
                  <a:srgbClr val="FF0000"/>
                </a:solidFill>
                <a:latin typeface="Calibri" charset="0"/>
              </a:rPr>
              <a:t>typically result from a deficit in the phonological component of language that is often unexpected in relation to other cognitive abilities</a:t>
            </a:r>
            <a:r>
              <a:rPr lang="en-US" sz="2200" dirty="0">
                <a:latin typeface="Calibri" charset="0"/>
              </a:rPr>
              <a:t> and the provision of effective classroom instruction. Secondary consequences may include problems in reading comprehension and reduced reading experience that can impede the growth of vocabulary and background knowledge. </a:t>
            </a:r>
            <a:br>
              <a:rPr lang="en-US" sz="2200" dirty="0">
                <a:latin typeface="Calibri" charset="0"/>
              </a:rPr>
            </a:br>
            <a:r>
              <a:rPr lang="en-US" sz="2200" dirty="0">
                <a:latin typeface="Calibri" charset="0"/>
              </a:rPr>
              <a:t> </a:t>
            </a:r>
            <a:br>
              <a:rPr lang="en-US" sz="2200" dirty="0">
                <a:latin typeface="Calibri" charset="0"/>
              </a:rPr>
            </a:br>
            <a:r>
              <a:rPr lang="en-US" sz="1600" b="1" dirty="0">
                <a:latin typeface="Calibri" charset="0"/>
              </a:rPr>
              <a:t>Adopted by the Board of Directors, International Dyslexia Association: November 2002                   					</a:t>
            </a:r>
            <a:r>
              <a:rPr lang="en-US" sz="1600" dirty="0">
                <a:latin typeface="Calibri" charset="0"/>
              </a:rPr>
              <a:t/>
            </a:r>
            <a:br>
              <a:rPr lang="en-US" sz="1600" dirty="0">
                <a:latin typeface="Calibri" charset="0"/>
              </a:rPr>
            </a:br>
            <a:endParaRPr lang="en-US" sz="1600" dirty="0">
              <a:latin typeface="Calibri" charset="0"/>
            </a:endParaRPr>
          </a:p>
        </p:txBody>
      </p:sp>
    </p:spTree>
    <p:extLst>
      <p:ext uri="{BB962C8B-B14F-4D97-AF65-F5344CB8AC3E}">
        <p14:creationId xmlns:p14="http://schemas.microsoft.com/office/powerpoint/2010/main" val="35782836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3200" dirty="0">
                <a:solidFill>
                  <a:srgbClr val="0000FF"/>
                </a:solidFill>
                <a:latin typeface="Calibri" charset="0"/>
              </a:rPr>
              <a:t>“Dyslexia is a specific learning disability”</a:t>
            </a:r>
          </a:p>
        </p:txBody>
      </p:sp>
      <p:sp>
        <p:nvSpPr>
          <p:cNvPr id="4" name="TextBox 3"/>
          <p:cNvSpPr txBox="1"/>
          <p:nvPr/>
        </p:nvSpPr>
        <p:spPr>
          <a:xfrm>
            <a:off x="533400" y="2114550"/>
            <a:ext cx="8077200" cy="1816100"/>
          </a:xfrm>
          <a:prstGeom prst="rect">
            <a:avLst/>
          </a:prstGeom>
          <a:noFill/>
        </p:spPr>
        <p:txBody>
          <a:bodyPr>
            <a:spAutoFit/>
          </a:bodyPr>
          <a:lstStyle/>
          <a:p>
            <a:pPr marL="285750" indent="-285750">
              <a:buFont typeface="Arial"/>
              <a:buChar char="•"/>
              <a:defRPr/>
            </a:pPr>
            <a:r>
              <a:rPr lang="en-US" sz="2800" dirty="0"/>
              <a:t>One specific type of learning disability</a:t>
            </a:r>
          </a:p>
          <a:p>
            <a:pPr>
              <a:defRPr/>
            </a:pPr>
            <a:endParaRPr lang="en-US" sz="2800" dirty="0"/>
          </a:p>
          <a:p>
            <a:pPr marL="285750" indent="-285750">
              <a:buFont typeface="Arial"/>
              <a:buChar char="•"/>
              <a:defRPr/>
            </a:pPr>
            <a:r>
              <a:rPr lang="en-US" sz="2800" dirty="0"/>
              <a:t>May exist along with other conditions such as ADHD or an oral language disorder</a:t>
            </a:r>
          </a:p>
        </p:txBody>
      </p:sp>
    </p:spTree>
    <p:extLst>
      <p:ext uri="{BB962C8B-B14F-4D97-AF65-F5344CB8AC3E}">
        <p14:creationId xmlns:p14="http://schemas.microsoft.com/office/powerpoint/2010/main" val="16840280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p:nvPr/>
        </p:nvSpPr>
        <p:spPr>
          <a:xfrm>
            <a:off x="0" y="0"/>
            <a:ext cx="9144000" cy="5143499"/>
          </a:xfrm>
          <a:prstGeom prst="rect">
            <a:avLst/>
          </a:prstGeom>
          <a:noFill/>
          <a:ln>
            <a:noFill/>
          </a:ln>
        </p:spPr>
        <p:txBody>
          <a:bodyPr lIns="91425" tIns="91425" rIns="91425" bIns="91425" anchor="ctr" anchorCtr="0">
            <a:noAutofit/>
          </a:bodyPr>
          <a:lstStyle/>
          <a:p>
            <a:pPr algn="ctr" rtl="0">
              <a:spcBef>
                <a:spcPts val="0"/>
              </a:spcBef>
              <a:buNone/>
            </a:pPr>
            <a:endParaRPr sz="3600">
              <a:solidFill>
                <a:schemeClr val="dk1"/>
              </a:solidFill>
            </a:endParaRPr>
          </a:p>
          <a:p>
            <a:pPr algn="ctr" rtl="0">
              <a:spcBef>
                <a:spcPts val="0"/>
              </a:spcBef>
              <a:buNone/>
            </a:pPr>
            <a:r>
              <a:rPr lang="en" sz="3600">
                <a:solidFill>
                  <a:schemeClr val="dk1"/>
                </a:solidFill>
              </a:rPr>
              <a:t>The Arkansas State Legislature </a:t>
            </a:r>
          </a:p>
          <a:p>
            <a:pPr algn="ctr" rtl="0">
              <a:spcBef>
                <a:spcPts val="0"/>
              </a:spcBef>
              <a:buNone/>
            </a:pPr>
            <a:r>
              <a:rPr lang="en" sz="3600">
                <a:solidFill>
                  <a:schemeClr val="dk1"/>
                </a:solidFill>
              </a:rPr>
              <a:t>enacted Act 1294 of 2013, codified as A.C.A. § 6-41-601, Title 6, Subtitle 3, et al., to ensure that children with dyslexia </a:t>
            </a:r>
          </a:p>
          <a:p>
            <a:pPr lvl="0" algn="ctr" rtl="0">
              <a:spcBef>
                <a:spcPts val="0"/>
              </a:spcBef>
              <a:buNone/>
            </a:pPr>
            <a:r>
              <a:rPr lang="en" sz="3600">
                <a:solidFill>
                  <a:schemeClr val="dk1"/>
                </a:solidFill>
              </a:rPr>
              <a:t>have their needs met by the public school system. </a:t>
            </a:r>
          </a:p>
          <a:p>
            <a:pPr lvl="0" algn="ctr" rtl="0">
              <a:spcBef>
                <a:spcPts val="600"/>
              </a:spcBef>
              <a:buNone/>
            </a:pPr>
            <a:endParaRPr sz="3600">
              <a:solidFill>
                <a:schemeClr val="dk1"/>
              </a:solidFill>
            </a:endParaRP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742950"/>
            <a:ext cx="8229600" cy="685800"/>
          </a:xfrm>
        </p:spPr>
        <p:txBody>
          <a:bodyPr/>
          <a:lstStyle/>
          <a:p>
            <a:r>
              <a:rPr lang="en-US" sz="3200" dirty="0">
                <a:solidFill>
                  <a:srgbClr val="0000FF"/>
                </a:solidFill>
                <a:latin typeface="Calibri" charset="0"/>
              </a:rPr>
              <a:t>“…neurological in origin”</a:t>
            </a:r>
          </a:p>
        </p:txBody>
      </p:sp>
      <p:sp>
        <p:nvSpPr>
          <p:cNvPr id="3" name="TextBox 2"/>
          <p:cNvSpPr txBox="1"/>
          <p:nvPr/>
        </p:nvSpPr>
        <p:spPr>
          <a:xfrm>
            <a:off x="609600" y="1733550"/>
            <a:ext cx="7924800" cy="3292475"/>
          </a:xfrm>
          <a:prstGeom prst="rect">
            <a:avLst/>
          </a:prstGeom>
          <a:noFill/>
        </p:spPr>
        <p:txBody>
          <a:bodyPr>
            <a:spAutoFit/>
          </a:bodyPr>
          <a:lstStyle/>
          <a:p>
            <a:pPr marL="285750" indent="-285750">
              <a:buFont typeface="Arial"/>
              <a:buChar char="•"/>
              <a:defRPr/>
            </a:pPr>
            <a:r>
              <a:rPr lang="en-US" sz="2800" dirty="0"/>
              <a:t>When a person has dyslexia, their brain works or functions differently</a:t>
            </a:r>
          </a:p>
          <a:p>
            <a:pPr>
              <a:defRPr/>
            </a:pPr>
            <a:endParaRPr lang="en-US" sz="2000" dirty="0"/>
          </a:p>
          <a:p>
            <a:pPr marL="285750" indent="-285750">
              <a:buFont typeface="Arial"/>
              <a:buChar char="•"/>
              <a:defRPr/>
            </a:pPr>
            <a:r>
              <a:rPr lang="en-US" sz="2800" dirty="0"/>
              <a:t>The functional differences have been shown in fMRI studies</a:t>
            </a:r>
          </a:p>
          <a:p>
            <a:pPr>
              <a:defRPr/>
            </a:pPr>
            <a:endParaRPr lang="en-US" sz="2000" dirty="0"/>
          </a:p>
          <a:p>
            <a:pPr marL="285750" indent="-285750">
              <a:buFont typeface="Arial"/>
              <a:buChar char="•"/>
              <a:defRPr/>
            </a:pPr>
            <a:r>
              <a:rPr lang="en-US" sz="2800" dirty="0"/>
              <a:t>There are also size, structural and connectivity differences.</a:t>
            </a:r>
          </a:p>
        </p:txBody>
      </p:sp>
    </p:spTree>
    <p:extLst>
      <p:ext uri="{BB962C8B-B14F-4D97-AF65-F5344CB8AC3E}">
        <p14:creationId xmlns:p14="http://schemas.microsoft.com/office/powerpoint/2010/main" val="13570738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53653"/>
            <a:ext cx="7259934" cy="406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918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reading brain.tif"/>
          <p:cNvPicPr>
            <a:picLocks noGrp="1" noChangeAspect="1"/>
          </p:cNvPicPr>
          <p:nvPr>
            <p:ph idx="1"/>
          </p:nvPr>
        </p:nvPicPr>
        <p:blipFill>
          <a:blip r:embed="rId3"/>
          <a:srcRect l="-9204" r="-9204"/>
          <a:stretch>
            <a:fillRect/>
          </a:stretch>
        </p:blipFill>
        <p:spPr>
          <a:xfrm>
            <a:off x="533400" y="1826419"/>
            <a:ext cx="8153400" cy="3028950"/>
          </a:xfrm>
        </p:spPr>
      </p:pic>
      <p:sp>
        <p:nvSpPr>
          <p:cNvPr id="54277" name="Text Box 5"/>
          <p:cNvSpPr txBox="1">
            <a:spLocks noChangeArrowheads="1"/>
          </p:cNvSpPr>
          <p:nvPr/>
        </p:nvSpPr>
        <p:spPr bwMode="auto">
          <a:xfrm>
            <a:off x="5591544" y="1969294"/>
            <a:ext cx="2398905" cy="923330"/>
          </a:xfrm>
          <a:prstGeom prst="rect">
            <a:avLst/>
          </a:prstGeom>
          <a:solidFill>
            <a:schemeClr val="accent1">
              <a:alpha val="59999"/>
            </a:schemeClr>
          </a:solidFill>
          <a:ln w="9525">
            <a:solidFill>
              <a:schemeClr val="tx2">
                <a:lumMod val="20000"/>
                <a:lumOff val="80000"/>
              </a:schemeClr>
            </a:solidFill>
            <a:miter lim="800000"/>
            <a:headEnd/>
            <a:tailEnd/>
          </a:ln>
        </p:spPr>
        <p:txBody>
          <a:bodyPr wrap="square">
            <a:prstTxWarp prst="textNoShape">
              <a:avLst/>
            </a:prstTxWarp>
            <a:spAutoFit/>
          </a:bodyPr>
          <a:lstStyle/>
          <a:p>
            <a:pPr algn="ctr"/>
            <a:r>
              <a:rPr lang="en-US" sz="1800" dirty="0">
                <a:solidFill>
                  <a:srgbClr val="FFFFFF"/>
                </a:solidFill>
              </a:rPr>
              <a:t>Parieto-temporal</a:t>
            </a:r>
          </a:p>
          <a:p>
            <a:pPr algn="ctr"/>
            <a:r>
              <a:rPr lang="en-US" sz="1800" dirty="0" smtClean="0">
                <a:solidFill>
                  <a:srgbClr val="FFFFFF"/>
                </a:solidFill>
              </a:rPr>
              <a:t>(phonology/word </a:t>
            </a:r>
            <a:r>
              <a:rPr lang="en-US" sz="1800" dirty="0">
                <a:solidFill>
                  <a:srgbClr val="FFFFFF"/>
                </a:solidFill>
              </a:rPr>
              <a:t>analysis)</a:t>
            </a:r>
          </a:p>
        </p:txBody>
      </p:sp>
      <p:sp>
        <p:nvSpPr>
          <p:cNvPr id="54279" name="Text Box 7"/>
          <p:cNvSpPr txBox="1">
            <a:spLocks noChangeArrowheads="1"/>
          </p:cNvSpPr>
          <p:nvPr/>
        </p:nvSpPr>
        <p:spPr bwMode="auto">
          <a:xfrm>
            <a:off x="6321435" y="3664059"/>
            <a:ext cx="1669014" cy="1200329"/>
          </a:xfrm>
          <a:prstGeom prst="rect">
            <a:avLst/>
          </a:prstGeom>
          <a:solidFill>
            <a:schemeClr val="accent1">
              <a:alpha val="59999"/>
            </a:schemeClr>
          </a:solidFill>
          <a:ln w="9525">
            <a:solidFill>
              <a:schemeClr val="tx2">
                <a:lumMod val="20000"/>
                <a:lumOff val="80000"/>
              </a:schemeClr>
            </a:solidFill>
            <a:miter lim="800000"/>
            <a:headEnd/>
            <a:tailEnd/>
          </a:ln>
        </p:spPr>
        <p:txBody>
          <a:bodyPr wrap="square">
            <a:prstTxWarp prst="textNoShape">
              <a:avLst/>
            </a:prstTxWarp>
            <a:spAutoFit/>
          </a:bodyPr>
          <a:lstStyle/>
          <a:p>
            <a:pPr algn="ctr"/>
            <a:r>
              <a:rPr lang="en-US" sz="1800" dirty="0">
                <a:solidFill>
                  <a:srgbClr val="FFFFFF"/>
                </a:solidFill>
              </a:rPr>
              <a:t>Occipito-temporal</a:t>
            </a:r>
          </a:p>
          <a:p>
            <a:pPr algn="ctr"/>
            <a:r>
              <a:rPr lang="en-US" sz="1800" dirty="0" smtClean="0">
                <a:solidFill>
                  <a:srgbClr val="FFFFFF"/>
                </a:solidFill>
              </a:rPr>
              <a:t>(visual/word </a:t>
            </a:r>
            <a:r>
              <a:rPr lang="en-US" sz="1800" dirty="0">
                <a:solidFill>
                  <a:srgbClr val="FFFFFF"/>
                </a:solidFill>
              </a:rPr>
              <a:t>form)</a:t>
            </a:r>
          </a:p>
        </p:txBody>
      </p:sp>
      <p:sp>
        <p:nvSpPr>
          <p:cNvPr id="54280" name="Text Box 8"/>
          <p:cNvSpPr txBox="1">
            <a:spLocks noChangeArrowheads="1"/>
          </p:cNvSpPr>
          <p:nvPr/>
        </p:nvSpPr>
        <p:spPr bwMode="auto">
          <a:xfrm>
            <a:off x="1141493" y="1874728"/>
            <a:ext cx="2468482" cy="923330"/>
          </a:xfrm>
          <a:prstGeom prst="rect">
            <a:avLst/>
          </a:prstGeom>
          <a:solidFill>
            <a:schemeClr val="accent1">
              <a:alpha val="59999"/>
            </a:schemeClr>
          </a:solidFill>
          <a:ln w="9525">
            <a:solidFill>
              <a:schemeClr val="tx2">
                <a:lumMod val="20000"/>
                <a:lumOff val="80000"/>
              </a:schemeClr>
            </a:solidFill>
            <a:miter lim="800000"/>
            <a:headEnd/>
            <a:tailEnd/>
          </a:ln>
        </p:spPr>
        <p:txBody>
          <a:bodyPr wrap="square">
            <a:prstTxWarp prst="textNoShape">
              <a:avLst/>
            </a:prstTxWarp>
            <a:spAutoFit/>
          </a:bodyPr>
          <a:lstStyle/>
          <a:p>
            <a:pPr algn="ctr"/>
            <a:r>
              <a:rPr lang="en-US" sz="1800" dirty="0">
                <a:solidFill>
                  <a:schemeClr val="bg1"/>
                </a:solidFill>
              </a:rPr>
              <a:t>Inferior frontal gyrus</a:t>
            </a:r>
          </a:p>
          <a:p>
            <a:pPr algn="ctr"/>
            <a:r>
              <a:rPr lang="en-US" sz="1800" dirty="0">
                <a:solidFill>
                  <a:schemeClr val="bg1"/>
                </a:solidFill>
              </a:rPr>
              <a:t>(articulation/word analysis)</a:t>
            </a:r>
          </a:p>
        </p:txBody>
      </p:sp>
      <p:sp>
        <p:nvSpPr>
          <p:cNvPr id="6" name="Rectangle 5"/>
          <p:cNvSpPr/>
          <p:nvPr/>
        </p:nvSpPr>
        <p:spPr bwMode="auto">
          <a:xfrm>
            <a:off x="0" y="114300"/>
            <a:ext cx="9144000" cy="12001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latin typeface="Arial" pitchFamily="-107" charset="0"/>
                <a:ea typeface="ＭＳ Ｐゴシック" pitchFamily="-107" charset="-128"/>
                <a:cs typeface="ＭＳ Ｐゴシック" pitchFamily="-107" charset="-128"/>
              </a:rPr>
              <a:t>What we know about neural pathways in </a:t>
            </a:r>
            <a:r>
              <a:rPr kumimoji="0" lang="en-US" sz="4400" b="1" i="0" u="none" strike="noStrike" cap="none" normalizeH="0" dirty="0" smtClean="0">
                <a:ln>
                  <a:noFill/>
                </a:ln>
                <a:solidFill>
                  <a:schemeClr val="tx1"/>
                </a:solidFill>
                <a:effectLst/>
                <a:latin typeface="Arial" pitchFamily="-107" charset="0"/>
                <a:ea typeface="ＭＳ Ｐゴシック" pitchFamily="-107" charset="-128"/>
                <a:cs typeface="ＭＳ Ｐゴシック" pitchFamily="-107" charset="-128"/>
              </a:rPr>
              <a:t>good readers:</a:t>
            </a:r>
            <a:endParaRPr kumimoji="0" lang="en-US" sz="4400" b="1"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979858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P spid="54279" grpId="0" animBg="1"/>
      <p:bldP spid="5428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1085850"/>
            <a:ext cx="91440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pic>
        <p:nvPicPr>
          <p:cNvPr id="66584" name="Picture 24" descr="dyslexic brain green"/>
          <p:cNvPicPr>
            <a:picLocks noChangeAspect="1" noChangeArrowheads="1"/>
          </p:cNvPicPr>
          <p:nvPr/>
        </p:nvPicPr>
        <p:blipFill>
          <a:blip r:embed="rId3"/>
          <a:srcRect/>
          <a:stretch>
            <a:fillRect/>
          </a:stretch>
        </p:blipFill>
        <p:spPr bwMode="auto">
          <a:xfrm>
            <a:off x="4103580" y="1879031"/>
            <a:ext cx="4236483" cy="2346721"/>
          </a:xfrm>
          <a:prstGeom prst="rect">
            <a:avLst/>
          </a:prstGeom>
          <a:noFill/>
          <a:ln w="9525">
            <a:noFill/>
            <a:miter lim="800000"/>
            <a:headEnd/>
            <a:tailEnd/>
          </a:ln>
        </p:spPr>
      </p:pic>
      <p:sp>
        <p:nvSpPr>
          <p:cNvPr id="66571" name="Rectangle 11"/>
          <p:cNvSpPr>
            <a:spLocks noChangeArrowheads="1"/>
          </p:cNvSpPr>
          <p:nvPr/>
        </p:nvSpPr>
        <p:spPr bwMode="auto">
          <a:xfrm>
            <a:off x="4557713" y="4225752"/>
            <a:ext cx="2049780" cy="307777"/>
          </a:xfrm>
          <a:prstGeom prst="rect">
            <a:avLst/>
          </a:prstGeom>
          <a:noFill/>
          <a:ln w="9525">
            <a:noFill/>
            <a:miter lim="800000"/>
            <a:headEnd/>
            <a:tailEnd/>
          </a:ln>
        </p:spPr>
        <p:txBody>
          <a:bodyPr wrap="square">
            <a:prstTxWarp prst="textNoShape">
              <a:avLst/>
            </a:prstTxWarp>
            <a:spAutoFit/>
          </a:bodyPr>
          <a:lstStyle/>
          <a:p>
            <a:r>
              <a:rPr lang="en-US" dirty="0"/>
              <a:t>DYSLEXIC</a:t>
            </a:r>
          </a:p>
        </p:txBody>
      </p:sp>
      <p:sp>
        <p:nvSpPr>
          <p:cNvPr id="66574" name="Rectangle 14"/>
          <p:cNvSpPr>
            <a:spLocks noChangeArrowheads="1"/>
          </p:cNvSpPr>
          <p:nvPr/>
        </p:nvSpPr>
        <p:spPr bwMode="auto">
          <a:xfrm>
            <a:off x="4279886" y="3415200"/>
            <a:ext cx="906780" cy="369332"/>
          </a:xfrm>
          <a:prstGeom prst="rect">
            <a:avLst/>
          </a:prstGeom>
          <a:noFill/>
          <a:ln w="9525">
            <a:noFill/>
            <a:miter lim="800000"/>
            <a:headEnd/>
            <a:tailEnd/>
          </a:ln>
        </p:spPr>
        <p:txBody>
          <a:bodyPr wrap="square">
            <a:prstTxWarp prst="textNoShape">
              <a:avLst/>
            </a:prstTxWarp>
            <a:spAutoFit/>
          </a:bodyPr>
          <a:lstStyle/>
          <a:p>
            <a:r>
              <a:rPr lang="en-US" sz="1800" dirty="0">
                <a:solidFill>
                  <a:schemeClr val="bg1"/>
                </a:solidFill>
              </a:rPr>
              <a:t>LEFT</a:t>
            </a:r>
          </a:p>
        </p:txBody>
      </p:sp>
      <p:sp>
        <p:nvSpPr>
          <p:cNvPr id="66575" name="Rectangle 15"/>
          <p:cNvSpPr>
            <a:spLocks noChangeArrowheads="1"/>
          </p:cNvSpPr>
          <p:nvPr/>
        </p:nvSpPr>
        <p:spPr bwMode="auto">
          <a:xfrm>
            <a:off x="7204949" y="1879031"/>
            <a:ext cx="1074420" cy="369332"/>
          </a:xfrm>
          <a:prstGeom prst="rect">
            <a:avLst/>
          </a:prstGeom>
          <a:noFill/>
          <a:ln w="9525">
            <a:noFill/>
            <a:miter lim="800000"/>
            <a:headEnd/>
            <a:tailEnd/>
          </a:ln>
        </p:spPr>
        <p:txBody>
          <a:bodyPr wrap="square">
            <a:prstTxWarp prst="textNoShape">
              <a:avLst/>
            </a:prstTxWarp>
            <a:spAutoFit/>
          </a:bodyPr>
          <a:lstStyle/>
          <a:p>
            <a:r>
              <a:rPr lang="en-US" sz="1800" dirty="0">
                <a:solidFill>
                  <a:srgbClr val="FFFFFF"/>
                </a:solidFill>
              </a:rPr>
              <a:t>RIGHT</a:t>
            </a:r>
          </a:p>
        </p:txBody>
      </p:sp>
      <p:sp>
        <p:nvSpPr>
          <p:cNvPr id="65547" name="TextBox 12"/>
          <p:cNvSpPr txBox="1">
            <a:spLocks noChangeArrowheads="1"/>
          </p:cNvSpPr>
          <p:nvPr/>
        </p:nvSpPr>
        <p:spPr bwMode="auto">
          <a:xfrm>
            <a:off x="152400" y="4739878"/>
            <a:ext cx="8610600" cy="461665"/>
          </a:xfrm>
          <a:prstGeom prst="rect">
            <a:avLst/>
          </a:prstGeom>
          <a:noFill/>
          <a:ln w="9525">
            <a:noFill/>
            <a:miter lim="800000"/>
            <a:headEnd/>
            <a:tailEnd/>
          </a:ln>
        </p:spPr>
        <p:txBody>
          <a:bodyPr>
            <a:prstTxWarp prst="textNoShape">
              <a:avLst/>
            </a:prstTxWarp>
            <a:spAutoFit/>
          </a:bodyPr>
          <a:lstStyle/>
          <a:p>
            <a:r>
              <a:rPr lang="en-US" sz="1200" dirty="0"/>
              <a:t>Odegard, T.N. et al. (2008). Differentiating the neural response to intervention in children with developmental 	dyslexia. </a:t>
            </a:r>
            <a:r>
              <a:rPr lang="en-US" sz="1200" i="1" dirty="0"/>
              <a:t>Annals of Dyslexia, 58, </a:t>
            </a:r>
            <a:r>
              <a:rPr lang="en-US" sz="1200" dirty="0"/>
              <a:t>1-14. </a:t>
            </a:r>
          </a:p>
        </p:txBody>
      </p:sp>
      <p:pic>
        <p:nvPicPr>
          <p:cNvPr id="13" name="Content Placeholder 7" descr="reading brain.tif"/>
          <p:cNvPicPr>
            <a:picLocks noGrp="1" noChangeAspect="1"/>
          </p:cNvPicPr>
          <p:nvPr>
            <p:ph idx="1"/>
          </p:nvPr>
        </p:nvPicPr>
        <p:blipFill rotWithShape="1">
          <a:blip r:embed="rId4"/>
          <a:srcRect l="14404" r="12906"/>
          <a:stretch/>
        </p:blipFill>
        <p:spPr>
          <a:xfrm>
            <a:off x="0" y="649165"/>
            <a:ext cx="3276600" cy="2204645"/>
          </a:xfrm>
        </p:spPr>
      </p:pic>
      <p:sp>
        <p:nvSpPr>
          <p:cNvPr id="14" name="Rectangle 11"/>
          <p:cNvSpPr>
            <a:spLocks noChangeArrowheads="1"/>
          </p:cNvSpPr>
          <p:nvPr/>
        </p:nvSpPr>
        <p:spPr bwMode="auto">
          <a:xfrm>
            <a:off x="419519" y="2853810"/>
            <a:ext cx="2049780" cy="307777"/>
          </a:xfrm>
          <a:prstGeom prst="rect">
            <a:avLst/>
          </a:prstGeom>
          <a:noFill/>
          <a:ln w="9525">
            <a:noFill/>
            <a:miter lim="800000"/>
            <a:headEnd/>
            <a:tailEnd/>
          </a:ln>
        </p:spPr>
        <p:txBody>
          <a:bodyPr wrap="square">
            <a:prstTxWarp prst="textNoShape">
              <a:avLst/>
            </a:prstTxWarp>
            <a:spAutoFit/>
          </a:bodyPr>
          <a:lstStyle/>
          <a:p>
            <a:r>
              <a:rPr lang="en-US" dirty="0" smtClean="0">
                <a:solidFill>
                  <a:schemeClr val="tx1"/>
                </a:solidFill>
              </a:rPr>
              <a:t>TYPICAL</a:t>
            </a:r>
            <a:endParaRPr lang="en-US" dirty="0">
              <a:solidFill>
                <a:schemeClr val="tx1"/>
              </a:solidFill>
            </a:endParaRPr>
          </a:p>
        </p:txBody>
      </p:sp>
    </p:spTree>
    <p:extLst>
      <p:ext uri="{BB962C8B-B14F-4D97-AF65-F5344CB8AC3E}">
        <p14:creationId xmlns:p14="http://schemas.microsoft.com/office/powerpoint/2010/main" val="18459523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28600" y="971550"/>
            <a:ext cx="8686800" cy="857250"/>
          </a:xfrm>
        </p:spPr>
        <p:txBody>
          <a:bodyPr/>
          <a:lstStyle/>
          <a:p>
            <a:r>
              <a:rPr lang="en-US" sz="3000" dirty="0">
                <a:solidFill>
                  <a:srgbClr val="0000FF"/>
                </a:solidFill>
                <a:latin typeface="Calibri" charset="0"/>
              </a:rPr>
              <a:t>“…characterized by difficulties with accurate and/or fluent word recognition and by poor spelling and decoding.”</a:t>
            </a:r>
          </a:p>
        </p:txBody>
      </p:sp>
      <p:sp>
        <p:nvSpPr>
          <p:cNvPr id="4" name="TextBox 3"/>
          <p:cNvSpPr txBox="1"/>
          <p:nvPr/>
        </p:nvSpPr>
        <p:spPr>
          <a:xfrm>
            <a:off x="304800" y="2190750"/>
            <a:ext cx="8534400" cy="2492375"/>
          </a:xfrm>
          <a:prstGeom prst="rect">
            <a:avLst/>
          </a:prstGeom>
          <a:noFill/>
        </p:spPr>
        <p:txBody>
          <a:bodyPr>
            <a:spAutoFit/>
          </a:bodyPr>
          <a:lstStyle/>
          <a:p>
            <a:pPr marL="457200" indent="-457200">
              <a:buFont typeface="Arial"/>
              <a:buChar char="•"/>
              <a:defRPr/>
            </a:pPr>
            <a:r>
              <a:rPr lang="en-US" sz="2400" dirty="0"/>
              <a:t>Word-level reading difficulties are the core reading component of dyslexia.</a:t>
            </a:r>
          </a:p>
          <a:p>
            <a:pPr>
              <a:defRPr/>
            </a:pPr>
            <a:endParaRPr lang="en-US" dirty="0"/>
          </a:p>
          <a:p>
            <a:pPr marL="457200" indent="-457200">
              <a:buFont typeface="Arial"/>
              <a:buChar char="•"/>
              <a:defRPr/>
            </a:pPr>
            <a:r>
              <a:rPr lang="en-US" sz="2400" dirty="0"/>
              <a:t>Reflected in difficulty with rapid decoding and encoding and problems recognizing words automatically and fluently.</a:t>
            </a:r>
          </a:p>
          <a:p>
            <a:pPr>
              <a:defRPr/>
            </a:pPr>
            <a:endParaRPr lang="en-US" dirty="0"/>
          </a:p>
          <a:p>
            <a:pPr marL="457200" indent="-457200">
              <a:buFont typeface="Arial"/>
              <a:buChar char="•"/>
              <a:defRPr/>
            </a:pPr>
            <a:r>
              <a:rPr lang="en-US" sz="2400" dirty="0"/>
              <a:t>Poor spelling accompanies the reading difficulty.</a:t>
            </a:r>
          </a:p>
        </p:txBody>
      </p:sp>
    </p:spTree>
    <p:extLst>
      <p:ext uri="{BB962C8B-B14F-4D97-AF65-F5344CB8AC3E}">
        <p14:creationId xmlns:p14="http://schemas.microsoft.com/office/powerpoint/2010/main" val="35825119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z="3200" dirty="0">
                <a:solidFill>
                  <a:srgbClr val="0000FF"/>
                </a:solidFill>
                <a:latin typeface="Calibri" charset="0"/>
              </a:rPr>
              <a:t>“…difficulties typically result from a deficit in the phonological component of language…”</a:t>
            </a:r>
          </a:p>
        </p:txBody>
      </p:sp>
      <p:sp>
        <p:nvSpPr>
          <p:cNvPr id="4" name="TextBox 3"/>
          <p:cNvSpPr txBox="1"/>
          <p:nvPr/>
        </p:nvSpPr>
        <p:spPr>
          <a:xfrm>
            <a:off x="381000" y="2114550"/>
            <a:ext cx="8382000" cy="2370138"/>
          </a:xfrm>
          <a:prstGeom prst="rect">
            <a:avLst/>
          </a:prstGeom>
          <a:noFill/>
        </p:spPr>
        <p:txBody>
          <a:bodyPr>
            <a:spAutoFit/>
          </a:bodyPr>
          <a:lstStyle/>
          <a:p>
            <a:pPr marL="285750" indent="-285750">
              <a:buFont typeface="Arial"/>
              <a:buChar char="•"/>
              <a:defRPr/>
            </a:pPr>
            <a:r>
              <a:rPr lang="en-US" sz="2600" dirty="0"/>
              <a:t>Phonological awareness reflects a metacognitive understanding that the words we hear and read have a sound-based structure.</a:t>
            </a:r>
          </a:p>
          <a:p>
            <a:pPr>
              <a:defRPr/>
            </a:pPr>
            <a:endParaRPr lang="en-US" dirty="0"/>
          </a:p>
          <a:p>
            <a:pPr marL="285750" indent="-285750">
              <a:buFont typeface="Arial"/>
              <a:buChar char="•"/>
              <a:defRPr/>
            </a:pPr>
            <a:r>
              <a:rPr lang="en-US" sz="2600" dirty="0"/>
              <a:t>When a child does not understand the relation between sound and print, word recognition will be delayed.</a:t>
            </a:r>
          </a:p>
        </p:txBody>
      </p:sp>
    </p:spTree>
    <p:extLst>
      <p:ext uri="{BB962C8B-B14F-4D97-AF65-F5344CB8AC3E}">
        <p14:creationId xmlns:p14="http://schemas.microsoft.com/office/powerpoint/2010/main" val="19460457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z="3000" dirty="0">
                <a:solidFill>
                  <a:srgbClr val="0000FF"/>
                </a:solidFill>
                <a:latin typeface="Calibri" charset="0"/>
              </a:rPr>
              <a:t>“…unexpected in relation to other cognitive abilities and the provision of effective classroom instruction”</a:t>
            </a:r>
          </a:p>
        </p:txBody>
      </p:sp>
      <p:sp>
        <p:nvSpPr>
          <p:cNvPr id="3" name="TextBox 2"/>
          <p:cNvSpPr txBox="1"/>
          <p:nvPr/>
        </p:nvSpPr>
        <p:spPr>
          <a:xfrm>
            <a:off x="457200" y="2114550"/>
            <a:ext cx="8458200" cy="3108325"/>
          </a:xfrm>
          <a:prstGeom prst="rect">
            <a:avLst/>
          </a:prstGeom>
          <a:noFill/>
        </p:spPr>
        <p:txBody>
          <a:bodyPr>
            <a:spAutoFit/>
          </a:bodyPr>
          <a:lstStyle/>
          <a:p>
            <a:pPr marL="285750" indent="-285750">
              <a:buFont typeface="Arial"/>
              <a:buChar char="•"/>
              <a:defRPr/>
            </a:pPr>
            <a:r>
              <a:rPr lang="en-US" sz="2800" dirty="0"/>
              <a:t>The reading difficulties are not predicted by age, other cognitive abilities, or other academic abilities</a:t>
            </a:r>
          </a:p>
          <a:p>
            <a:pPr>
              <a:defRPr/>
            </a:pPr>
            <a:endParaRPr lang="en-US" dirty="0"/>
          </a:p>
          <a:p>
            <a:pPr marL="285750" indent="-285750">
              <a:buFont typeface="Arial"/>
              <a:buChar char="•"/>
              <a:defRPr/>
            </a:pPr>
            <a:r>
              <a:rPr lang="en-US" sz="2800" dirty="0"/>
              <a:t>Effective classroom instruction is important!</a:t>
            </a:r>
          </a:p>
          <a:p>
            <a:pPr>
              <a:defRPr/>
            </a:pPr>
            <a:endParaRPr lang="en-US" sz="2000" dirty="0"/>
          </a:p>
          <a:p>
            <a:pPr marL="285750" indent="-285750">
              <a:buFont typeface="Arial"/>
              <a:buChar char="•"/>
              <a:defRPr/>
            </a:pPr>
            <a:r>
              <a:rPr lang="en-US" sz="2800" dirty="0"/>
              <a:t>Monitoring how the student responds to good instruction can lead to earlier intervention.</a:t>
            </a:r>
          </a:p>
          <a:p>
            <a:pPr>
              <a:defRPr/>
            </a:pPr>
            <a:endParaRPr lang="en-US" dirty="0"/>
          </a:p>
        </p:txBody>
      </p:sp>
    </p:spTree>
    <p:extLst>
      <p:ext uri="{BB962C8B-B14F-4D97-AF65-F5344CB8AC3E}">
        <p14:creationId xmlns:p14="http://schemas.microsoft.com/office/powerpoint/2010/main" val="35336133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3000" dirty="0">
                <a:solidFill>
                  <a:srgbClr val="0000FF"/>
                </a:solidFill>
                <a:latin typeface="Calibri" charset="0"/>
              </a:rPr>
              <a:t>“…secondary consequences may include problems in reading comprehension and reduced reading experience that can impede growth of vocabulary and background knowledge”</a:t>
            </a:r>
          </a:p>
        </p:txBody>
      </p:sp>
      <p:sp>
        <p:nvSpPr>
          <p:cNvPr id="3" name="TextBox 2"/>
          <p:cNvSpPr txBox="1"/>
          <p:nvPr/>
        </p:nvSpPr>
        <p:spPr>
          <a:xfrm>
            <a:off x="381000" y="2419350"/>
            <a:ext cx="8305800" cy="2492375"/>
          </a:xfrm>
          <a:prstGeom prst="rect">
            <a:avLst/>
          </a:prstGeom>
          <a:noFill/>
        </p:spPr>
        <p:txBody>
          <a:bodyPr>
            <a:spAutoFit/>
          </a:bodyPr>
          <a:lstStyle/>
          <a:p>
            <a:pPr marL="285750" indent="-285750">
              <a:buFont typeface="Arial"/>
              <a:buChar char="•"/>
              <a:defRPr/>
            </a:pPr>
            <a:r>
              <a:rPr lang="en-US" sz="2400" dirty="0"/>
              <a:t>When word recognition requires great effort, there are fewer resources for comprehension.</a:t>
            </a:r>
          </a:p>
          <a:p>
            <a:pPr>
              <a:defRPr/>
            </a:pPr>
            <a:endParaRPr lang="en-US" dirty="0"/>
          </a:p>
          <a:p>
            <a:pPr marL="285750" indent="-285750">
              <a:buFont typeface="Arial"/>
              <a:buChar char="•"/>
              <a:defRPr/>
            </a:pPr>
            <a:r>
              <a:rPr lang="en-US" sz="2400" dirty="0"/>
              <a:t>If a child struggles to read, that child will read less.</a:t>
            </a:r>
          </a:p>
          <a:p>
            <a:pPr>
              <a:defRPr/>
            </a:pPr>
            <a:endParaRPr lang="en-US" dirty="0"/>
          </a:p>
          <a:p>
            <a:pPr marL="285750" indent="-285750">
              <a:buFont typeface="Arial"/>
              <a:buChar char="•"/>
              <a:defRPr/>
            </a:pPr>
            <a:r>
              <a:rPr lang="en-US" sz="2400" dirty="0"/>
              <a:t>A child who reads less learns fewer vocabulary words for reading comprehension.</a:t>
            </a:r>
          </a:p>
        </p:txBody>
      </p:sp>
    </p:spTree>
    <p:extLst>
      <p:ext uri="{BB962C8B-B14F-4D97-AF65-F5344CB8AC3E}">
        <p14:creationId xmlns:p14="http://schemas.microsoft.com/office/powerpoint/2010/main" val="14793555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590550"/>
            <a:ext cx="8229600" cy="857250"/>
          </a:xfrm>
        </p:spPr>
        <p:txBody>
          <a:bodyPr/>
          <a:lstStyle/>
          <a:p>
            <a:r>
              <a:rPr lang="en-US" sz="3200" b="1" dirty="0">
                <a:latin typeface="Calibri" charset="0"/>
              </a:rPr>
              <a:t>2002 Research Based Definition</a:t>
            </a:r>
          </a:p>
        </p:txBody>
      </p:sp>
      <p:sp>
        <p:nvSpPr>
          <p:cNvPr id="4" name="TextBox 3"/>
          <p:cNvSpPr txBox="1"/>
          <p:nvPr/>
        </p:nvSpPr>
        <p:spPr>
          <a:xfrm>
            <a:off x="609600" y="1458913"/>
            <a:ext cx="8001000" cy="3324225"/>
          </a:xfrm>
          <a:prstGeom prst="rect">
            <a:avLst/>
          </a:prstGeom>
          <a:noFill/>
        </p:spPr>
        <p:txBody>
          <a:bodyPr>
            <a:spAutoFit/>
          </a:bodyPr>
          <a:lstStyle/>
          <a:p>
            <a:pPr marL="342900" indent="-342900">
              <a:lnSpc>
                <a:spcPct val="80000"/>
              </a:lnSpc>
              <a:buFontTx/>
              <a:buAutoNum type="arabicPeriod"/>
              <a:defRPr/>
            </a:pPr>
            <a:r>
              <a:rPr lang="en-US" sz="2400" dirty="0"/>
              <a:t>Classification:		Dyslexia is…</a:t>
            </a:r>
          </a:p>
          <a:p>
            <a:pPr marL="342900" indent="-342900">
              <a:lnSpc>
                <a:spcPct val="80000"/>
              </a:lnSpc>
              <a:buFontTx/>
              <a:buAutoNum type="arabicPeriod"/>
              <a:defRPr/>
            </a:pPr>
            <a:endParaRPr lang="en-US" sz="2400" dirty="0"/>
          </a:p>
          <a:p>
            <a:pPr marL="342900" indent="-342900">
              <a:lnSpc>
                <a:spcPct val="80000"/>
              </a:lnSpc>
              <a:buFontTx/>
              <a:buAutoNum type="arabicPeriod"/>
              <a:defRPr/>
            </a:pPr>
            <a:r>
              <a:rPr lang="en-US" sz="2400" dirty="0"/>
              <a:t>Characteristics:		Characterized by…</a:t>
            </a:r>
          </a:p>
          <a:p>
            <a:pPr marL="342900" indent="-342900">
              <a:lnSpc>
                <a:spcPct val="80000"/>
              </a:lnSpc>
              <a:buFontTx/>
              <a:buAutoNum type="arabicPeriod"/>
              <a:defRPr/>
            </a:pPr>
            <a:endParaRPr lang="en-US" sz="2400" dirty="0"/>
          </a:p>
          <a:p>
            <a:pPr marL="342900" indent="-342900">
              <a:lnSpc>
                <a:spcPct val="80000"/>
              </a:lnSpc>
              <a:buFontTx/>
              <a:buAutoNum type="arabicPeriod"/>
              <a:defRPr/>
            </a:pPr>
            <a:r>
              <a:rPr lang="en-US" sz="2400" dirty="0"/>
              <a:t>Excluded as the cause:	Often unexpected…</a:t>
            </a:r>
          </a:p>
          <a:p>
            <a:pPr marL="342900" indent="-342900">
              <a:lnSpc>
                <a:spcPct val="80000"/>
              </a:lnSpc>
              <a:buFontTx/>
              <a:buAutoNum type="arabicPeriod"/>
              <a:defRPr/>
            </a:pPr>
            <a:endParaRPr lang="en-US" sz="2400" dirty="0"/>
          </a:p>
          <a:p>
            <a:pPr marL="342900" indent="-342900">
              <a:lnSpc>
                <a:spcPct val="80000"/>
              </a:lnSpc>
              <a:buFontTx/>
              <a:buAutoNum type="arabicPeriod"/>
              <a:defRPr/>
            </a:pPr>
            <a:r>
              <a:rPr lang="en-US" sz="2400" dirty="0"/>
              <a:t>Cause: 			Result from a…</a:t>
            </a:r>
          </a:p>
          <a:p>
            <a:pPr marL="342900" indent="-342900">
              <a:lnSpc>
                <a:spcPct val="80000"/>
              </a:lnSpc>
              <a:buFontTx/>
              <a:buAutoNum type="arabicPeriod"/>
              <a:defRPr/>
            </a:pPr>
            <a:endParaRPr lang="en-US" sz="2400" dirty="0"/>
          </a:p>
          <a:p>
            <a:pPr marL="342900" indent="-342900">
              <a:lnSpc>
                <a:spcPct val="80000"/>
              </a:lnSpc>
              <a:buFontTx/>
              <a:buAutoNum type="arabicPeriod"/>
              <a:defRPr/>
            </a:pPr>
            <a:r>
              <a:rPr lang="en-US" sz="2400" dirty="0"/>
              <a:t>Outcome:			Secondary consequences may 				include…</a:t>
            </a:r>
          </a:p>
          <a:p>
            <a:pPr>
              <a:defRPr/>
            </a:pPr>
            <a:endParaRPr lang="en-US" dirty="0"/>
          </a:p>
        </p:txBody>
      </p:sp>
    </p:spTree>
    <p:extLst>
      <p:ext uri="{BB962C8B-B14F-4D97-AF65-F5344CB8AC3E}">
        <p14:creationId xmlns:p14="http://schemas.microsoft.com/office/powerpoint/2010/main" val="35830873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514350"/>
            <a:ext cx="8229600" cy="857250"/>
          </a:xfrm>
        </p:spPr>
        <p:txBody>
          <a:bodyPr/>
          <a:lstStyle/>
          <a:p>
            <a:r>
              <a:rPr lang="en-US" sz="3600" dirty="0">
                <a:latin typeface="Calibri" charset="0"/>
              </a:rPr>
              <a:t>Key Concepts</a:t>
            </a:r>
          </a:p>
        </p:txBody>
      </p:sp>
      <p:sp>
        <p:nvSpPr>
          <p:cNvPr id="3" name="TextBox 2"/>
          <p:cNvSpPr txBox="1"/>
          <p:nvPr/>
        </p:nvSpPr>
        <p:spPr>
          <a:xfrm>
            <a:off x="457200" y="1504950"/>
            <a:ext cx="8229600" cy="3324225"/>
          </a:xfrm>
          <a:prstGeom prst="rect">
            <a:avLst/>
          </a:prstGeom>
          <a:noFill/>
        </p:spPr>
        <p:txBody>
          <a:bodyPr>
            <a:spAutoFit/>
          </a:bodyPr>
          <a:lstStyle/>
          <a:p>
            <a:pPr marL="457200" indent="-457200">
              <a:buFont typeface="Arial"/>
              <a:buChar char="•"/>
              <a:defRPr/>
            </a:pPr>
            <a:r>
              <a:rPr lang="en-US" sz="2800" dirty="0"/>
              <a:t>Dyslexia is a word reading problem</a:t>
            </a:r>
          </a:p>
          <a:p>
            <a:pPr marL="457200" indent="-457200">
              <a:buFont typeface="Arial"/>
              <a:buChar char="•"/>
              <a:defRPr/>
            </a:pPr>
            <a:r>
              <a:rPr lang="en-US" sz="2800" dirty="0"/>
              <a:t>Core deficit is phonological processing</a:t>
            </a:r>
          </a:p>
          <a:p>
            <a:pPr marL="457200" indent="-457200">
              <a:buFont typeface="Arial"/>
              <a:buChar char="•"/>
              <a:defRPr/>
            </a:pPr>
            <a:r>
              <a:rPr lang="en-US" sz="2800" dirty="0"/>
              <a:t>Primary difficulties</a:t>
            </a:r>
          </a:p>
          <a:p>
            <a:pPr>
              <a:defRPr/>
            </a:pPr>
            <a:r>
              <a:rPr lang="en-US" sz="2800" dirty="0"/>
              <a:t>	Decoding (phonics application)</a:t>
            </a:r>
          </a:p>
          <a:p>
            <a:pPr lvl="1">
              <a:defRPr/>
            </a:pPr>
            <a:r>
              <a:rPr lang="en-US" sz="2800" dirty="0"/>
              <a:t>	Poor spelling</a:t>
            </a:r>
          </a:p>
          <a:p>
            <a:pPr marL="457200" indent="-457200">
              <a:buFont typeface="Arial"/>
              <a:buChar char="•"/>
              <a:defRPr/>
            </a:pPr>
            <a:r>
              <a:rPr lang="en-US" sz="2800" dirty="0"/>
              <a:t>Inadequate instruction and general cognitive deficits are exclusions</a:t>
            </a:r>
          </a:p>
          <a:p>
            <a:pPr>
              <a:defRPr/>
            </a:pPr>
            <a:r>
              <a:rPr lang="en-US" sz="1400" b="1" dirty="0"/>
              <a:t>						J. Black, M.D., 2011</a:t>
            </a:r>
          </a:p>
        </p:txBody>
      </p:sp>
    </p:spTree>
    <p:extLst>
      <p:ext uri="{BB962C8B-B14F-4D97-AF65-F5344CB8AC3E}">
        <p14:creationId xmlns:p14="http://schemas.microsoft.com/office/powerpoint/2010/main" val="13383885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246050" y="563528"/>
            <a:ext cx="8229600" cy="857400"/>
          </a:xfrm>
          <a:prstGeom prst="rect">
            <a:avLst/>
          </a:prstGeom>
        </p:spPr>
        <p:txBody>
          <a:bodyPr lIns="91425" tIns="91425" rIns="91425" bIns="91425" anchor="ctr" anchorCtr="0">
            <a:noAutofit/>
          </a:bodyPr>
          <a:lstStyle/>
          <a:p>
            <a:pPr algn="ctr">
              <a:spcBef>
                <a:spcPts val="0"/>
              </a:spcBef>
              <a:buNone/>
            </a:pPr>
            <a:r>
              <a:rPr lang="en" sz="2400" b="1"/>
              <a:t>Components of the Law</a:t>
            </a:r>
          </a:p>
        </p:txBody>
      </p:sp>
      <p:sp>
        <p:nvSpPr>
          <p:cNvPr id="40" name="Shape 40"/>
          <p:cNvSpPr txBox="1">
            <a:spLocks noGrp="1"/>
          </p:cNvSpPr>
          <p:nvPr>
            <p:ph type="body" idx="1"/>
          </p:nvPr>
        </p:nvSpPr>
        <p:spPr>
          <a:xfrm>
            <a:off x="429742" y="1345875"/>
            <a:ext cx="8714258" cy="3535799"/>
          </a:xfrm>
          <a:prstGeom prst="rect">
            <a:avLst/>
          </a:prstGeom>
        </p:spPr>
        <p:txBody>
          <a:bodyPr lIns="91425" tIns="91425" rIns="91425" bIns="91425" anchor="t" anchorCtr="0">
            <a:noAutofit/>
          </a:bodyPr>
          <a:lstStyle/>
          <a:p>
            <a:pPr lvl="0">
              <a:spcBef>
                <a:spcPts val="800"/>
              </a:spcBef>
              <a:buSzPct val="45833"/>
              <a:buNone/>
            </a:pPr>
            <a:r>
              <a:rPr lang="en-US" sz="2000" dirty="0" smtClean="0"/>
              <a:t>	</a:t>
            </a:r>
            <a:r>
              <a:rPr lang="en" sz="2000" dirty="0" smtClean="0"/>
              <a:t>A.C.A</a:t>
            </a:r>
            <a:r>
              <a:rPr lang="en" sz="2000" dirty="0"/>
              <a:t>. </a:t>
            </a:r>
            <a:r>
              <a:rPr lang="en" sz="2000" dirty="0" smtClean="0"/>
              <a:t>§</a:t>
            </a:r>
            <a:r>
              <a:rPr lang="en-US" sz="2000" dirty="0">
                <a:solidFill>
                  <a:schemeClr val="accent2"/>
                </a:solidFill>
                <a:latin typeface="Calibri" charset="0"/>
              </a:rPr>
              <a:t> </a:t>
            </a:r>
            <a:r>
              <a:rPr lang="en-US" sz="2000" dirty="0" smtClean="0">
                <a:solidFill>
                  <a:schemeClr val="tx1"/>
                </a:solidFill>
                <a:latin typeface="Calibri" charset="0"/>
              </a:rPr>
              <a:t>6</a:t>
            </a:r>
            <a:r>
              <a:rPr lang="en-US" sz="2000" dirty="0">
                <a:solidFill>
                  <a:schemeClr val="tx1"/>
                </a:solidFill>
                <a:latin typeface="Calibri" charset="0"/>
              </a:rPr>
              <a:t>-41-601	Findings</a:t>
            </a:r>
            <a:br>
              <a:rPr lang="en-US" sz="2000" dirty="0">
                <a:solidFill>
                  <a:schemeClr val="tx1"/>
                </a:solidFill>
                <a:latin typeface="Calibri" charset="0"/>
              </a:rPr>
            </a:br>
            <a:r>
              <a:rPr lang="en" sz="2000" dirty="0"/>
              <a:t>A.C.A. §</a:t>
            </a:r>
            <a:r>
              <a:rPr lang="en-US" sz="2000" dirty="0">
                <a:solidFill>
                  <a:schemeClr val="accent2"/>
                </a:solidFill>
                <a:latin typeface="Calibri" charset="0"/>
              </a:rPr>
              <a:t> </a:t>
            </a:r>
            <a:r>
              <a:rPr lang="en-US" sz="2000" dirty="0" smtClean="0">
                <a:solidFill>
                  <a:schemeClr val="tx1"/>
                </a:solidFill>
                <a:latin typeface="Calibri" charset="0"/>
              </a:rPr>
              <a:t>6</a:t>
            </a:r>
            <a:r>
              <a:rPr lang="en-US" sz="2000" dirty="0">
                <a:solidFill>
                  <a:schemeClr val="tx1"/>
                </a:solidFill>
                <a:latin typeface="Calibri" charset="0"/>
              </a:rPr>
              <a:t>-41-602	Definitions</a:t>
            </a:r>
            <a:br>
              <a:rPr lang="en-US" sz="2000" dirty="0">
                <a:solidFill>
                  <a:schemeClr val="tx1"/>
                </a:solidFill>
                <a:latin typeface="Calibri" charset="0"/>
              </a:rPr>
            </a:br>
            <a:r>
              <a:rPr lang="en" sz="2000" dirty="0"/>
              <a:t>A.C.A. §</a:t>
            </a:r>
            <a:r>
              <a:rPr lang="en-US" sz="2000" dirty="0">
                <a:solidFill>
                  <a:schemeClr val="accent2"/>
                </a:solidFill>
                <a:latin typeface="Calibri" charset="0"/>
              </a:rPr>
              <a:t> </a:t>
            </a:r>
            <a:r>
              <a:rPr lang="en-US" sz="2000" dirty="0" smtClean="0">
                <a:solidFill>
                  <a:schemeClr val="tx1"/>
                </a:solidFill>
                <a:latin typeface="Calibri" charset="0"/>
              </a:rPr>
              <a:t>6</a:t>
            </a:r>
            <a:r>
              <a:rPr lang="en-US" sz="2000" dirty="0">
                <a:solidFill>
                  <a:schemeClr val="tx1"/>
                </a:solidFill>
                <a:latin typeface="Calibri" charset="0"/>
              </a:rPr>
              <a:t>-41-603	Required screening and intervention</a:t>
            </a:r>
            <a:br>
              <a:rPr lang="en-US" sz="2000" dirty="0">
                <a:solidFill>
                  <a:schemeClr val="tx1"/>
                </a:solidFill>
                <a:latin typeface="Calibri" charset="0"/>
              </a:rPr>
            </a:br>
            <a:r>
              <a:rPr lang="en" sz="2000" dirty="0"/>
              <a:t>A.C.A. §</a:t>
            </a:r>
            <a:r>
              <a:rPr lang="en-US" sz="2000" dirty="0">
                <a:solidFill>
                  <a:schemeClr val="accent2"/>
                </a:solidFill>
                <a:latin typeface="Calibri" charset="0"/>
              </a:rPr>
              <a:t> </a:t>
            </a:r>
            <a:r>
              <a:rPr lang="en-US" sz="2000" dirty="0" smtClean="0">
                <a:solidFill>
                  <a:schemeClr val="tx1"/>
                </a:solidFill>
                <a:latin typeface="Calibri" charset="0"/>
              </a:rPr>
              <a:t>6</a:t>
            </a:r>
            <a:r>
              <a:rPr lang="en-US" sz="2000" dirty="0">
                <a:solidFill>
                  <a:schemeClr val="tx1"/>
                </a:solidFill>
                <a:latin typeface="Calibri" charset="0"/>
              </a:rPr>
              <a:t>-41-604	Additional dyslexia evaluation and services</a:t>
            </a:r>
            <a:br>
              <a:rPr lang="en-US" sz="2000" dirty="0">
                <a:solidFill>
                  <a:schemeClr val="tx1"/>
                </a:solidFill>
                <a:latin typeface="Calibri" charset="0"/>
              </a:rPr>
            </a:br>
            <a:r>
              <a:rPr lang="en" sz="2000" dirty="0"/>
              <a:t>A.C.A. §</a:t>
            </a:r>
            <a:r>
              <a:rPr lang="en-US" sz="2000" dirty="0">
                <a:solidFill>
                  <a:schemeClr val="accent2"/>
                </a:solidFill>
                <a:latin typeface="Calibri" charset="0"/>
              </a:rPr>
              <a:t> </a:t>
            </a:r>
            <a:r>
              <a:rPr lang="en-US" sz="2000" dirty="0" smtClean="0">
                <a:latin typeface="Calibri" charset="0"/>
              </a:rPr>
              <a:t>6</a:t>
            </a:r>
            <a:r>
              <a:rPr lang="en-US" sz="2000" dirty="0">
                <a:latin typeface="Calibri" charset="0"/>
              </a:rPr>
              <a:t>-41-605	Instructional approaches</a:t>
            </a:r>
            <a:br>
              <a:rPr lang="en-US" sz="2000" dirty="0">
                <a:latin typeface="Calibri" charset="0"/>
              </a:rPr>
            </a:br>
            <a:r>
              <a:rPr lang="en" sz="2000" dirty="0"/>
              <a:t>A.C.A. §</a:t>
            </a:r>
            <a:r>
              <a:rPr lang="en-US" sz="2000" dirty="0">
                <a:solidFill>
                  <a:schemeClr val="accent2"/>
                </a:solidFill>
                <a:latin typeface="Calibri" charset="0"/>
              </a:rPr>
              <a:t> </a:t>
            </a:r>
            <a:r>
              <a:rPr lang="en-US" sz="2000" dirty="0" smtClean="0">
                <a:latin typeface="Calibri" charset="0"/>
              </a:rPr>
              <a:t>6</a:t>
            </a:r>
            <a:r>
              <a:rPr lang="en-US" sz="2000" dirty="0">
                <a:latin typeface="Calibri" charset="0"/>
              </a:rPr>
              <a:t>-41-606	Reporting by school districts</a:t>
            </a:r>
            <a:br>
              <a:rPr lang="en-US" sz="2000" dirty="0">
                <a:latin typeface="Calibri" charset="0"/>
              </a:rPr>
            </a:br>
            <a:r>
              <a:rPr lang="en" sz="2000" dirty="0"/>
              <a:t>A.C.A. §</a:t>
            </a:r>
            <a:r>
              <a:rPr lang="en-US" sz="2000" dirty="0">
                <a:solidFill>
                  <a:schemeClr val="accent2"/>
                </a:solidFill>
                <a:latin typeface="Calibri" charset="0"/>
              </a:rPr>
              <a:t> </a:t>
            </a:r>
            <a:r>
              <a:rPr lang="en-US" sz="2000" dirty="0" smtClean="0">
                <a:latin typeface="Calibri" charset="0"/>
              </a:rPr>
              <a:t>6</a:t>
            </a:r>
            <a:r>
              <a:rPr lang="en-US" sz="2000" dirty="0">
                <a:latin typeface="Calibri" charset="0"/>
              </a:rPr>
              <a:t>-41-607	Dyslexia Specialist</a:t>
            </a:r>
            <a:br>
              <a:rPr lang="en-US" sz="2000" dirty="0">
                <a:latin typeface="Calibri" charset="0"/>
              </a:rPr>
            </a:br>
            <a:r>
              <a:rPr lang="en" sz="2000" dirty="0">
                <a:solidFill>
                  <a:srgbClr val="FF0000"/>
                </a:solidFill>
              </a:rPr>
              <a:t>A.C.A. §</a:t>
            </a:r>
            <a:r>
              <a:rPr lang="en-US" sz="2000" dirty="0">
                <a:solidFill>
                  <a:srgbClr val="FF0000"/>
                </a:solidFill>
                <a:latin typeface="Calibri" charset="0"/>
              </a:rPr>
              <a:t> </a:t>
            </a:r>
            <a:r>
              <a:rPr lang="en-US" sz="2000" dirty="0" smtClean="0">
                <a:solidFill>
                  <a:srgbClr val="FF0000"/>
                </a:solidFill>
                <a:latin typeface="Calibri" charset="0"/>
              </a:rPr>
              <a:t>6</a:t>
            </a:r>
            <a:r>
              <a:rPr lang="en-US" sz="2000" dirty="0">
                <a:solidFill>
                  <a:srgbClr val="FF0000"/>
                </a:solidFill>
                <a:latin typeface="Calibri" charset="0"/>
              </a:rPr>
              <a:t>-41-608	Dyslexia Professional Awareness</a:t>
            </a:r>
            <a:br>
              <a:rPr lang="en-US" sz="2000" dirty="0">
                <a:solidFill>
                  <a:srgbClr val="FF0000"/>
                </a:solidFill>
                <a:latin typeface="Calibri" charset="0"/>
              </a:rPr>
            </a:br>
            <a:r>
              <a:rPr lang="en" sz="2000" dirty="0"/>
              <a:t>A.C.A. §</a:t>
            </a:r>
            <a:r>
              <a:rPr lang="en-US" sz="2000" dirty="0">
                <a:solidFill>
                  <a:schemeClr val="accent2"/>
                </a:solidFill>
                <a:latin typeface="Calibri" charset="0"/>
              </a:rPr>
              <a:t> </a:t>
            </a:r>
            <a:r>
              <a:rPr lang="en-US" sz="2000" dirty="0" smtClean="0">
                <a:latin typeface="Calibri" charset="0"/>
              </a:rPr>
              <a:t>6</a:t>
            </a:r>
            <a:r>
              <a:rPr lang="en-US" sz="2000" dirty="0">
                <a:latin typeface="Calibri" charset="0"/>
              </a:rPr>
              <a:t>-41-609	Dyslexia and related disorder education in teacher 		</a:t>
            </a:r>
            <a:r>
              <a:rPr lang="en-US" sz="2000" dirty="0" smtClean="0">
                <a:latin typeface="Calibri" charset="0"/>
              </a:rPr>
              <a:t>		 education </a:t>
            </a:r>
            <a:r>
              <a:rPr lang="en-US" sz="2000" dirty="0">
                <a:latin typeface="Calibri" charset="0"/>
              </a:rPr>
              <a:t>programs</a:t>
            </a:r>
            <a:br>
              <a:rPr lang="en-US" sz="2000" dirty="0">
                <a:latin typeface="Calibri" charset="0"/>
              </a:rPr>
            </a:br>
            <a:r>
              <a:rPr lang="en" sz="2000" dirty="0"/>
              <a:t>A.C.A. §</a:t>
            </a:r>
            <a:r>
              <a:rPr lang="en-US" sz="2000" dirty="0">
                <a:solidFill>
                  <a:schemeClr val="accent2"/>
                </a:solidFill>
                <a:latin typeface="Calibri" charset="0"/>
              </a:rPr>
              <a:t> </a:t>
            </a:r>
            <a:r>
              <a:rPr lang="en-US" sz="2000" dirty="0" smtClean="0">
                <a:latin typeface="Calibri" charset="0"/>
              </a:rPr>
              <a:t>6</a:t>
            </a:r>
            <a:r>
              <a:rPr lang="en-US" sz="2000" dirty="0">
                <a:latin typeface="Calibri" charset="0"/>
              </a:rPr>
              <a:t>-41-610	Dyslexia Resource Guide</a:t>
            </a:r>
            <a:endParaRPr lang="en" sz="2000" dirty="0">
              <a:solidFill>
                <a:schemeClr val="dk1"/>
              </a:solidFill>
            </a:endParaRPr>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85800" y="895350"/>
            <a:ext cx="2514600" cy="381000"/>
          </a:xfrm>
          <a:ln>
            <a:solidFill>
              <a:schemeClr val="tx1"/>
            </a:solidFill>
            <a:miter lim="800000"/>
            <a:headEnd/>
            <a:tailEnd/>
          </a:ln>
        </p:spPr>
        <p:txBody>
          <a:bodyPr/>
          <a:lstStyle/>
          <a:p>
            <a:r>
              <a:rPr lang="en-US" sz="2200" dirty="0">
                <a:latin typeface="Calibri" charset="0"/>
              </a:rPr>
              <a:t>Underlying Cause</a:t>
            </a:r>
          </a:p>
        </p:txBody>
      </p:sp>
      <p:sp>
        <p:nvSpPr>
          <p:cNvPr id="40962" name="TextBox 3"/>
          <p:cNvSpPr txBox="1">
            <a:spLocks noChangeArrowheads="1"/>
          </p:cNvSpPr>
          <p:nvPr/>
        </p:nvSpPr>
        <p:spPr bwMode="auto">
          <a:xfrm>
            <a:off x="685800" y="1962150"/>
            <a:ext cx="2057400" cy="430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200" dirty="0"/>
              <a:t>Characteristics</a:t>
            </a:r>
          </a:p>
        </p:txBody>
      </p:sp>
      <p:sp>
        <p:nvSpPr>
          <p:cNvPr id="40963" name="TextBox 5"/>
          <p:cNvSpPr txBox="1">
            <a:spLocks noChangeArrowheads="1"/>
          </p:cNvSpPr>
          <p:nvPr/>
        </p:nvSpPr>
        <p:spPr bwMode="auto">
          <a:xfrm>
            <a:off x="5334000" y="971550"/>
            <a:ext cx="3124200" cy="430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200" dirty="0"/>
              <a:t>Unexpected Relation</a:t>
            </a:r>
          </a:p>
        </p:txBody>
      </p:sp>
      <p:sp>
        <p:nvSpPr>
          <p:cNvPr id="40964" name="TextBox 6"/>
          <p:cNvSpPr txBox="1">
            <a:spLocks noChangeArrowheads="1"/>
          </p:cNvSpPr>
          <p:nvPr/>
        </p:nvSpPr>
        <p:spPr bwMode="auto">
          <a:xfrm>
            <a:off x="5334000" y="2266950"/>
            <a:ext cx="3048000" cy="769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200" dirty="0"/>
              <a:t>Coexisting Complications </a:t>
            </a:r>
          </a:p>
          <a:p>
            <a:pPr algn="ctr" eaLnBrk="1" hangingPunct="1"/>
            <a:r>
              <a:rPr lang="en-US" sz="2200" dirty="0"/>
              <a:t>or Assets</a:t>
            </a:r>
          </a:p>
        </p:txBody>
      </p:sp>
      <p:sp>
        <p:nvSpPr>
          <p:cNvPr id="40965" name="TextBox 8"/>
          <p:cNvSpPr txBox="1">
            <a:spLocks noChangeArrowheads="1"/>
          </p:cNvSpPr>
          <p:nvPr/>
        </p:nvSpPr>
        <p:spPr bwMode="auto">
          <a:xfrm>
            <a:off x="838200" y="142875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1600" dirty="0"/>
              <a:t>Phonological Awareness</a:t>
            </a:r>
          </a:p>
        </p:txBody>
      </p:sp>
      <p:sp>
        <p:nvSpPr>
          <p:cNvPr id="40966" name="TextBox 11"/>
          <p:cNvSpPr txBox="1">
            <a:spLocks noChangeArrowheads="1"/>
          </p:cNvSpPr>
          <p:nvPr/>
        </p:nvSpPr>
        <p:spPr bwMode="auto">
          <a:xfrm>
            <a:off x="838200" y="2495550"/>
            <a:ext cx="464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1600" dirty="0"/>
              <a:t>Reading words in isolation</a:t>
            </a:r>
          </a:p>
          <a:p>
            <a:pPr eaLnBrk="1" hangingPunct="1">
              <a:buFont typeface="Arial" charset="0"/>
              <a:buChar char="•"/>
            </a:pPr>
            <a:r>
              <a:rPr lang="en-US" sz="1600" dirty="0"/>
              <a:t>Decoding nonsense or unfamiliar words</a:t>
            </a:r>
          </a:p>
          <a:p>
            <a:pPr eaLnBrk="1" hangingPunct="1">
              <a:buFont typeface="Arial" charset="0"/>
              <a:buChar char="•"/>
            </a:pPr>
            <a:r>
              <a:rPr lang="en-US" sz="1600" dirty="0"/>
              <a:t>Rate or Accuracy (Fluency)</a:t>
            </a:r>
          </a:p>
          <a:p>
            <a:pPr eaLnBrk="1" hangingPunct="1">
              <a:buFont typeface="Arial" charset="0"/>
              <a:buChar char="•"/>
            </a:pPr>
            <a:r>
              <a:rPr lang="en-US" sz="1600" dirty="0"/>
              <a:t>Spelling</a:t>
            </a:r>
          </a:p>
        </p:txBody>
      </p:sp>
      <p:sp>
        <p:nvSpPr>
          <p:cNvPr id="40967" name="TextBox 13"/>
          <p:cNvSpPr txBox="1">
            <a:spLocks noChangeArrowheads="1"/>
          </p:cNvSpPr>
          <p:nvPr/>
        </p:nvSpPr>
        <p:spPr bwMode="auto">
          <a:xfrm>
            <a:off x="838200" y="417195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1600" dirty="0"/>
              <a:t>Reading comprehension</a:t>
            </a:r>
          </a:p>
          <a:p>
            <a:pPr eaLnBrk="1" hangingPunct="1">
              <a:buFont typeface="Arial" charset="0"/>
              <a:buChar char="•"/>
            </a:pPr>
            <a:r>
              <a:rPr lang="en-US" sz="1600" dirty="0"/>
              <a:t>Limited vocabulary and background knowledge</a:t>
            </a:r>
          </a:p>
        </p:txBody>
      </p:sp>
      <p:sp>
        <p:nvSpPr>
          <p:cNvPr id="40968" name="TextBox 15"/>
          <p:cNvSpPr txBox="1">
            <a:spLocks noChangeArrowheads="1"/>
          </p:cNvSpPr>
          <p:nvPr/>
        </p:nvSpPr>
        <p:spPr bwMode="auto">
          <a:xfrm>
            <a:off x="5562600" y="1504950"/>
            <a:ext cx="304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1600" dirty="0"/>
              <a:t>Other cognitive abilities</a:t>
            </a:r>
          </a:p>
        </p:txBody>
      </p:sp>
      <p:sp>
        <p:nvSpPr>
          <p:cNvPr id="40969" name="TextBox 19"/>
          <p:cNvSpPr txBox="1">
            <a:spLocks noChangeArrowheads="1"/>
          </p:cNvSpPr>
          <p:nvPr/>
        </p:nvSpPr>
        <p:spPr bwMode="auto">
          <a:xfrm>
            <a:off x="5562600" y="3257550"/>
            <a:ext cx="3048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1600" dirty="0"/>
              <a:t>Language</a:t>
            </a:r>
          </a:p>
          <a:p>
            <a:pPr eaLnBrk="1" hangingPunct="1">
              <a:buFont typeface="Arial" charset="0"/>
              <a:buChar char="•"/>
            </a:pPr>
            <a:r>
              <a:rPr lang="en-US" sz="1600" dirty="0"/>
              <a:t>Attention</a:t>
            </a:r>
          </a:p>
          <a:p>
            <a:pPr eaLnBrk="1" hangingPunct="1">
              <a:buFont typeface="Arial" charset="0"/>
              <a:buChar char="•"/>
            </a:pPr>
            <a:r>
              <a:rPr lang="en-US" sz="1600" dirty="0"/>
              <a:t>Writing</a:t>
            </a:r>
          </a:p>
          <a:p>
            <a:pPr eaLnBrk="1" hangingPunct="1">
              <a:buFont typeface="Arial" charset="0"/>
              <a:buChar char="•"/>
            </a:pPr>
            <a:r>
              <a:rPr lang="en-US" sz="1600" dirty="0"/>
              <a:t>Mathematics</a:t>
            </a:r>
          </a:p>
          <a:p>
            <a:pPr eaLnBrk="1" hangingPunct="1">
              <a:buFont typeface="Arial" charset="0"/>
              <a:buChar char="•"/>
            </a:pPr>
            <a:r>
              <a:rPr lang="en-US" sz="1600" dirty="0"/>
              <a:t>Behavior/Emotions</a:t>
            </a:r>
          </a:p>
        </p:txBody>
      </p:sp>
      <p:sp>
        <p:nvSpPr>
          <p:cNvPr id="40970" name="TextBox 21"/>
          <p:cNvSpPr txBox="1">
            <a:spLocks noChangeArrowheads="1"/>
          </p:cNvSpPr>
          <p:nvPr/>
        </p:nvSpPr>
        <p:spPr bwMode="auto">
          <a:xfrm>
            <a:off x="685800" y="3638550"/>
            <a:ext cx="2057400" cy="430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200" dirty="0"/>
              <a:t>Outcomes</a:t>
            </a:r>
          </a:p>
        </p:txBody>
      </p:sp>
    </p:spTree>
    <p:extLst>
      <p:ext uri="{BB962C8B-B14F-4D97-AF65-F5344CB8AC3E}">
        <p14:creationId xmlns:p14="http://schemas.microsoft.com/office/powerpoint/2010/main" val="13105382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z="3600" b="1" dirty="0">
                <a:latin typeface="Calibri" charset="0"/>
              </a:rPr>
              <a:t>What are the primary reading characteristics of dyslexia? </a:t>
            </a:r>
          </a:p>
        </p:txBody>
      </p:sp>
      <p:sp>
        <p:nvSpPr>
          <p:cNvPr id="73730" name="TextBox 2"/>
          <p:cNvSpPr txBox="1">
            <a:spLocks noChangeArrowheads="1"/>
          </p:cNvSpPr>
          <p:nvPr/>
        </p:nvSpPr>
        <p:spPr bwMode="auto">
          <a:xfrm>
            <a:off x="762000" y="2190750"/>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dirty="0"/>
              <a:t>Decoding (Nonsense or unfamiliar words)</a:t>
            </a:r>
          </a:p>
        </p:txBody>
      </p:sp>
      <p:sp>
        <p:nvSpPr>
          <p:cNvPr id="2" name="TextBox 1"/>
          <p:cNvSpPr txBox="1">
            <a:spLocks noChangeArrowheads="1"/>
          </p:cNvSpPr>
          <p:nvPr/>
        </p:nvSpPr>
        <p:spPr bwMode="auto">
          <a:xfrm>
            <a:off x="762000" y="2800350"/>
            <a:ext cx="731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1" eaLnBrk="1" hangingPunct="1"/>
            <a:r>
              <a:rPr lang="en-US" b="1" dirty="0" smtClean="0"/>
              <a:t>Word </a:t>
            </a:r>
            <a:r>
              <a:rPr lang="en-US" b="1" dirty="0"/>
              <a:t>Identification (Real words) </a:t>
            </a:r>
          </a:p>
        </p:txBody>
      </p:sp>
      <p:sp>
        <p:nvSpPr>
          <p:cNvPr id="3" name="TextBox 2"/>
          <p:cNvSpPr txBox="1">
            <a:spLocks noChangeArrowheads="1"/>
          </p:cNvSpPr>
          <p:nvPr/>
        </p:nvSpPr>
        <p:spPr bwMode="auto">
          <a:xfrm>
            <a:off x="762000" y="3338746"/>
            <a:ext cx="78486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dirty="0"/>
              <a:t>Fluency</a:t>
            </a:r>
          </a:p>
          <a:p>
            <a:pPr lvl="1" eaLnBrk="1" hangingPunct="1">
              <a:buFont typeface="Arial" charset="0"/>
              <a:buChar char="•"/>
            </a:pPr>
            <a:r>
              <a:rPr lang="en-US" b="1" dirty="0"/>
              <a:t>Rate</a:t>
            </a:r>
          </a:p>
          <a:p>
            <a:pPr lvl="1" eaLnBrk="1" hangingPunct="1">
              <a:buFont typeface="Arial" charset="0"/>
              <a:buChar char="•"/>
            </a:pPr>
            <a:r>
              <a:rPr lang="en-US" b="1" dirty="0" smtClean="0"/>
              <a:t>Accuracy</a:t>
            </a:r>
            <a:endParaRPr lang="en-US" b="1" dirty="0"/>
          </a:p>
        </p:txBody>
      </p:sp>
      <p:sp>
        <p:nvSpPr>
          <p:cNvPr id="4" name="TextBox 3"/>
          <p:cNvSpPr txBox="1"/>
          <p:nvPr/>
        </p:nvSpPr>
        <p:spPr>
          <a:xfrm>
            <a:off x="762000" y="4552950"/>
            <a:ext cx="7620000" cy="461665"/>
          </a:xfrm>
          <a:prstGeom prst="rect">
            <a:avLst/>
          </a:prstGeom>
          <a:noFill/>
        </p:spPr>
        <p:txBody>
          <a:bodyPr wrap="square" rtlCol="0">
            <a:spAutoFit/>
          </a:bodyPr>
          <a:lstStyle/>
          <a:p>
            <a:r>
              <a:rPr lang="en-US" sz="2400" b="1" dirty="0" smtClean="0">
                <a:latin typeface="Calibri"/>
                <a:cs typeface="Calibri"/>
              </a:rPr>
              <a:t>Spelling</a:t>
            </a:r>
            <a:endParaRPr lang="en-US" sz="2400" b="1" dirty="0">
              <a:latin typeface="Calibri"/>
              <a:cs typeface="Calibri"/>
            </a:endParaRPr>
          </a:p>
        </p:txBody>
      </p:sp>
    </p:spTree>
    <p:extLst>
      <p:ext uri="{BB962C8B-B14F-4D97-AF65-F5344CB8AC3E}">
        <p14:creationId xmlns:p14="http://schemas.microsoft.com/office/powerpoint/2010/main" val="2784069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2" grpId="0"/>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z="3200" b="1" dirty="0">
                <a:latin typeface="Calibri" charset="0"/>
              </a:rPr>
              <a:t>What is the underlying cause of the </a:t>
            </a:r>
            <a:br>
              <a:rPr lang="en-US" sz="3200" b="1" dirty="0">
                <a:latin typeface="Calibri" charset="0"/>
              </a:rPr>
            </a:br>
            <a:r>
              <a:rPr lang="en-US" sz="3200" b="1" dirty="0">
                <a:latin typeface="Calibri" charset="0"/>
              </a:rPr>
              <a:t>reading/spelling deficits?</a:t>
            </a:r>
          </a:p>
        </p:txBody>
      </p:sp>
      <p:sp>
        <p:nvSpPr>
          <p:cNvPr id="3" name="TextBox 2"/>
          <p:cNvSpPr txBox="1">
            <a:spLocks noChangeArrowheads="1"/>
          </p:cNvSpPr>
          <p:nvPr/>
        </p:nvSpPr>
        <p:spPr bwMode="auto">
          <a:xfrm>
            <a:off x="533400" y="2952750"/>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b="1" dirty="0"/>
              <a:t>Phonological Processing</a:t>
            </a:r>
          </a:p>
        </p:txBody>
      </p:sp>
    </p:spTree>
    <p:extLst>
      <p:ext uri="{BB962C8B-B14F-4D97-AF65-F5344CB8AC3E}">
        <p14:creationId xmlns:p14="http://schemas.microsoft.com/office/powerpoint/2010/main" val="135460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666750"/>
            <a:ext cx="8229600" cy="857250"/>
          </a:xfrm>
        </p:spPr>
        <p:txBody>
          <a:bodyPr/>
          <a:lstStyle/>
          <a:p>
            <a:r>
              <a:rPr lang="en-US" sz="3600" b="1" dirty="0">
                <a:latin typeface="Calibri" charset="0"/>
              </a:rPr>
              <a:t>What is Phonological Processing?</a:t>
            </a:r>
          </a:p>
        </p:txBody>
      </p:sp>
      <p:sp>
        <p:nvSpPr>
          <p:cNvPr id="3" name="TextBox 2"/>
          <p:cNvSpPr txBox="1"/>
          <p:nvPr/>
        </p:nvSpPr>
        <p:spPr>
          <a:xfrm>
            <a:off x="457200" y="1809750"/>
            <a:ext cx="8229600" cy="2554288"/>
          </a:xfrm>
          <a:prstGeom prst="rect">
            <a:avLst/>
          </a:prstGeom>
          <a:noFill/>
        </p:spPr>
        <p:txBody>
          <a:bodyPr>
            <a:spAutoFit/>
          </a:bodyPr>
          <a:lstStyle/>
          <a:p>
            <a:pPr marL="285750" indent="-285750">
              <a:buFont typeface="Arial"/>
              <a:buChar char="•"/>
              <a:defRPr/>
            </a:pPr>
            <a:r>
              <a:rPr lang="en-US" sz="3200" dirty="0"/>
              <a:t>Phonological Awareness</a:t>
            </a:r>
          </a:p>
          <a:p>
            <a:pPr>
              <a:defRPr/>
            </a:pPr>
            <a:endParaRPr lang="en-US" sz="3200" dirty="0"/>
          </a:p>
          <a:p>
            <a:pPr marL="285750" indent="-285750">
              <a:buFont typeface="Arial"/>
              <a:buChar char="•"/>
              <a:defRPr/>
            </a:pPr>
            <a:r>
              <a:rPr lang="en-US" sz="3200" dirty="0"/>
              <a:t>Phonological Memory</a:t>
            </a:r>
          </a:p>
          <a:p>
            <a:pPr marL="285750" indent="-285750">
              <a:buFont typeface="Arial"/>
              <a:buChar char="•"/>
              <a:defRPr/>
            </a:pPr>
            <a:endParaRPr lang="en-US" sz="3200" dirty="0"/>
          </a:p>
          <a:p>
            <a:pPr marL="285750" indent="-285750">
              <a:buFont typeface="Arial"/>
              <a:buChar char="•"/>
              <a:defRPr/>
            </a:pPr>
            <a:r>
              <a:rPr lang="en-US" sz="3200" dirty="0"/>
              <a:t>Rapid Naming</a:t>
            </a:r>
          </a:p>
        </p:txBody>
      </p:sp>
    </p:spTree>
    <p:extLst>
      <p:ext uri="{BB962C8B-B14F-4D97-AF65-F5344CB8AC3E}">
        <p14:creationId xmlns:p14="http://schemas.microsoft.com/office/powerpoint/2010/main" val="16418376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590550"/>
            <a:ext cx="8229600" cy="857250"/>
          </a:xfrm>
        </p:spPr>
        <p:txBody>
          <a:bodyPr/>
          <a:lstStyle/>
          <a:p>
            <a:r>
              <a:rPr lang="en-US" dirty="0">
                <a:latin typeface="Calibri" charset="0"/>
              </a:rPr>
              <a:t/>
            </a:r>
            <a:br>
              <a:rPr lang="en-US" dirty="0">
                <a:latin typeface="Calibri" charset="0"/>
              </a:rPr>
            </a:br>
            <a:r>
              <a:rPr lang="en-US" sz="3600" b="1" dirty="0">
                <a:latin typeface="Calibri" charset="0"/>
              </a:rPr>
              <a:t>Phoneme</a:t>
            </a:r>
            <a:br>
              <a:rPr lang="en-US" sz="3600" b="1" dirty="0">
                <a:latin typeface="Calibri" charset="0"/>
              </a:rPr>
            </a:br>
            <a:endParaRPr lang="en-US" sz="3600" b="1" dirty="0">
              <a:latin typeface="Calibri" charset="0"/>
            </a:endParaRPr>
          </a:p>
        </p:txBody>
      </p:sp>
      <p:sp>
        <p:nvSpPr>
          <p:cNvPr id="44034" name="TextBox 3"/>
          <p:cNvSpPr txBox="1">
            <a:spLocks noChangeArrowheads="1"/>
          </p:cNvSpPr>
          <p:nvPr/>
        </p:nvSpPr>
        <p:spPr bwMode="auto">
          <a:xfrm>
            <a:off x="533400" y="1504950"/>
            <a:ext cx="8001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2800" dirty="0"/>
              <a:t>Fundamental or smallest element of speech</a:t>
            </a:r>
          </a:p>
          <a:p>
            <a:pPr eaLnBrk="1" hangingPunct="1">
              <a:buFont typeface="Arial" charset="0"/>
              <a:buChar char="•"/>
            </a:pPr>
            <a:endParaRPr lang="en-US" sz="2800" dirty="0"/>
          </a:p>
          <a:p>
            <a:pPr eaLnBrk="1" hangingPunct="1">
              <a:buFont typeface="Arial" charset="0"/>
              <a:buChar char="•"/>
            </a:pPr>
            <a:r>
              <a:rPr lang="en-US" sz="2800" dirty="0"/>
              <a:t>Single speech sound that can be recognized as being distinct from all other sounds in the language</a:t>
            </a:r>
          </a:p>
          <a:p>
            <a:pPr eaLnBrk="1" hangingPunct="1">
              <a:buFont typeface="Arial" charset="0"/>
              <a:buChar char="•"/>
            </a:pPr>
            <a:endParaRPr lang="en-US" sz="2800" dirty="0"/>
          </a:p>
          <a:p>
            <a:pPr eaLnBrk="1" hangingPunct="1">
              <a:buFont typeface="Arial" charset="0"/>
              <a:buChar char="•"/>
            </a:pPr>
            <a:r>
              <a:rPr lang="en-US" sz="2800" dirty="0"/>
              <a:t>44 sounds of the English language combine to make the thousands of English words </a:t>
            </a:r>
          </a:p>
        </p:txBody>
      </p:sp>
    </p:spTree>
    <p:extLst>
      <p:ext uri="{BB962C8B-B14F-4D97-AF65-F5344CB8AC3E}">
        <p14:creationId xmlns:p14="http://schemas.microsoft.com/office/powerpoint/2010/main" val="77364650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590550"/>
            <a:ext cx="8229600" cy="857250"/>
          </a:xfrm>
        </p:spPr>
        <p:txBody>
          <a:bodyPr/>
          <a:lstStyle/>
          <a:p>
            <a:r>
              <a:rPr lang="en-US" sz="3600" b="1" dirty="0">
                <a:latin typeface="Calibri" charset="0"/>
              </a:rPr>
              <a:t>Phonics</a:t>
            </a:r>
          </a:p>
        </p:txBody>
      </p:sp>
      <p:sp>
        <p:nvSpPr>
          <p:cNvPr id="4" name="TextBox 3"/>
          <p:cNvSpPr txBox="1"/>
          <p:nvPr/>
        </p:nvSpPr>
        <p:spPr>
          <a:xfrm>
            <a:off x="762000" y="1581150"/>
            <a:ext cx="7772400" cy="2246313"/>
          </a:xfrm>
          <a:prstGeom prst="rect">
            <a:avLst/>
          </a:prstGeom>
          <a:noFill/>
        </p:spPr>
        <p:txBody>
          <a:bodyPr>
            <a:spAutoFit/>
          </a:bodyPr>
          <a:lstStyle/>
          <a:p>
            <a:pPr marL="285750" indent="-285750">
              <a:buFont typeface="Arial"/>
              <a:buChar char="•"/>
              <a:defRPr/>
            </a:pPr>
            <a:r>
              <a:rPr lang="en-US" sz="2800" dirty="0"/>
              <a:t>Relating speech sounds (phonemes) to alphabet letters (graphemes)</a:t>
            </a:r>
          </a:p>
          <a:p>
            <a:pPr>
              <a:defRPr/>
            </a:pPr>
            <a:endParaRPr lang="en-US" sz="2800" dirty="0"/>
          </a:p>
          <a:p>
            <a:pPr marL="285750" indent="-285750">
              <a:buFont typeface="Arial"/>
              <a:buChar char="•"/>
              <a:defRPr/>
            </a:pPr>
            <a:r>
              <a:rPr lang="en-US" sz="2800" dirty="0"/>
              <a:t>Applying knowledge of this relationship to decode (sound out) written words</a:t>
            </a:r>
          </a:p>
        </p:txBody>
      </p:sp>
    </p:spTree>
    <p:extLst>
      <p:ext uri="{BB962C8B-B14F-4D97-AF65-F5344CB8AC3E}">
        <p14:creationId xmlns:p14="http://schemas.microsoft.com/office/powerpoint/2010/main" val="15598203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590550"/>
            <a:ext cx="8229600" cy="857250"/>
          </a:xfrm>
        </p:spPr>
        <p:txBody>
          <a:bodyPr/>
          <a:lstStyle/>
          <a:p>
            <a:r>
              <a:rPr lang="en-US" sz="3600" b="1" dirty="0">
                <a:latin typeface="Calibri" charset="0"/>
              </a:rPr>
              <a:t>Phonological/Phonemic Awareness</a:t>
            </a:r>
          </a:p>
        </p:txBody>
      </p:sp>
      <p:sp>
        <p:nvSpPr>
          <p:cNvPr id="46082" name="TextBox 3"/>
          <p:cNvSpPr txBox="1">
            <a:spLocks noChangeArrowheads="1"/>
          </p:cNvSpPr>
          <p:nvPr/>
        </p:nvSpPr>
        <p:spPr bwMode="auto">
          <a:xfrm>
            <a:off x="533400" y="1581150"/>
            <a:ext cx="8077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t>Phonological awareness </a:t>
            </a:r>
            <a:r>
              <a:rPr lang="en-US" sz="2800" dirty="0"/>
              <a:t>is the awareness of the sound structure of language.</a:t>
            </a:r>
          </a:p>
          <a:p>
            <a:pPr eaLnBrk="1" hangingPunct="1"/>
            <a:endParaRPr lang="en-US" sz="2800" dirty="0"/>
          </a:p>
          <a:p>
            <a:pPr eaLnBrk="1" hangingPunct="1"/>
            <a:r>
              <a:rPr lang="en-US" sz="2800" dirty="0"/>
              <a:t>Phonological awareness addresses the larger chunks of language:</a:t>
            </a:r>
          </a:p>
          <a:p>
            <a:pPr algn="ctr" eaLnBrk="1" hangingPunct="1"/>
            <a:r>
              <a:rPr lang="en-US" sz="2800" dirty="0"/>
              <a:t>words		syllables	onsets/rimes</a:t>
            </a:r>
          </a:p>
        </p:txBody>
      </p:sp>
    </p:spTree>
    <p:extLst>
      <p:ext uri="{BB962C8B-B14F-4D97-AF65-F5344CB8AC3E}">
        <p14:creationId xmlns:p14="http://schemas.microsoft.com/office/powerpoint/2010/main" val="12720257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590550"/>
            <a:ext cx="8229600" cy="857250"/>
          </a:xfrm>
        </p:spPr>
        <p:txBody>
          <a:bodyPr/>
          <a:lstStyle/>
          <a:p>
            <a:r>
              <a:rPr lang="en-US" sz="3600" b="1" dirty="0">
                <a:latin typeface="Calibri" charset="0"/>
              </a:rPr>
              <a:t>Phonological/Phonemic Awareness</a:t>
            </a:r>
          </a:p>
        </p:txBody>
      </p:sp>
      <p:sp>
        <p:nvSpPr>
          <p:cNvPr id="47106" name="TextBox 2"/>
          <p:cNvSpPr txBox="1">
            <a:spLocks noChangeArrowheads="1"/>
          </p:cNvSpPr>
          <p:nvPr/>
        </p:nvSpPr>
        <p:spPr bwMode="auto">
          <a:xfrm>
            <a:off x="609600" y="1581150"/>
            <a:ext cx="800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dirty="0"/>
          </a:p>
        </p:txBody>
      </p:sp>
      <p:sp>
        <p:nvSpPr>
          <p:cNvPr id="4" name="TextBox 3"/>
          <p:cNvSpPr txBox="1"/>
          <p:nvPr/>
        </p:nvSpPr>
        <p:spPr>
          <a:xfrm>
            <a:off x="533400" y="1504950"/>
            <a:ext cx="8001000" cy="3354388"/>
          </a:xfrm>
          <a:prstGeom prst="rect">
            <a:avLst/>
          </a:prstGeom>
          <a:noFill/>
        </p:spPr>
        <p:txBody>
          <a:bodyPr>
            <a:spAutoFit/>
          </a:bodyPr>
          <a:lstStyle/>
          <a:p>
            <a:pPr marL="285750" indent="-285750">
              <a:lnSpc>
                <a:spcPct val="80000"/>
              </a:lnSpc>
              <a:buFont typeface="Arial"/>
              <a:buChar char="•"/>
              <a:defRPr/>
            </a:pPr>
            <a:r>
              <a:rPr lang="en-US" sz="2400" dirty="0"/>
              <a:t>Metacognitive appreciation of the explicit sounds (phonemes) in spoken words</a:t>
            </a:r>
          </a:p>
          <a:p>
            <a:pPr>
              <a:lnSpc>
                <a:spcPct val="80000"/>
              </a:lnSpc>
              <a:defRPr/>
            </a:pPr>
            <a:endParaRPr lang="en-US" sz="2400" dirty="0"/>
          </a:p>
          <a:p>
            <a:pPr marL="285750" indent="-285750">
              <a:lnSpc>
                <a:spcPct val="80000"/>
              </a:lnSpc>
              <a:buFont typeface="Arial"/>
              <a:buChar char="•"/>
              <a:defRPr/>
            </a:pPr>
            <a:r>
              <a:rPr lang="en-US" sz="2400" dirty="0"/>
              <a:t>Demonstrated by listening and </a:t>
            </a:r>
          </a:p>
          <a:p>
            <a:pPr>
              <a:lnSpc>
                <a:spcPct val="80000"/>
              </a:lnSpc>
              <a:defRPr/>
            </a:pPr>
            <a:r>
              <a:rPr lang="en-US" sz="2400" dirty="0"/>
              <a:t>	- Blending spoken sounds </a:t>
            </a:r>
          </a:p>
          <a:p>
            <a:pPr>
              <a:lnSpc>
                <a:spcPct val="80000"/>
              </a:lnSpc>
              <a:defRPr/>
            </a:pPr>
            <a:r>
              <a:rPr lang="en-US" sz="2400" dirty="0"/>
              <a:t>	- Segmenting spoken words into sounds</a:t>
            </a:r>
          </a:p>
          <a:p>
            <a:pPr>
              <a:lnSpc>
                <a:spcPct val="80000"/>
              </a:lnSpc>
              <a:defRPr/>
            </a:pPr>
            <a:r>
              <a:rPr lang="en-US" sz="2400" dirty="0"/>
              <a:t>	- Manipulating spoken sounds</a:t>
            </a:r>
          </a:p>
          <a:p>
            <a:pPr>
              <a:lnSpc>
                <a:spcPct val="80000"/>
              </a:lnSpc>
              <a:defRPr/>
            </a:pPr>
            <a:endParaRPr lang="en-US" sz="2400" dirty="0"/>
          </a:p>
          <a:p>
            <a:pPr marL="285750" indent="-285750">
              <a:lnSpc>
                <a:spcPct val="80000"/>
              </a:lnSpc>
              <a:buFont typeface="Arial"/>
              <a:buChar char="•"/>
              <a:defRPr/>
            </a:pPr>
            <a:r>
              <a:rPr lang="en-US" sz="2400" dirty="0"/>
              <a:t>Strongest predictor of word reading success/failure</a:t>
            </a:r>
          </a:p>
          <a:p>
            <a:pPr>
              <a:lnSpc>
                <a:spcPct val="80000"/>
              </a:lnSpc>
              <a:defRPr/>
            </a:pPr>
            <a:endParaRPr lang="en-US" sz="2400" dirty="0"/>
          </a:p>
          <a:p>
            <a:pPr marL="285750" indent="-285750">
              <a:lnSpc>
                <a:spcPct val="80000"/>
              </a:lnSpc>
              <a:buFont typeface="Arial"/>
              <a:buChar char="•"/>
              <a:defRPr/>
            </a:pPr>
            <a:r>
              <a:rPr lang="en-US" sz="2400" dirty="0"/>
              <a:t>Strong evidence supports the causal link to dyslexia</a:t>
            </a:r>
          </a:p>
        </p:txBody>
      </p:sp>
    </p:spTree>
    <p:extLst>
      <p:ext uri="{BB962C8B-B14F-4D97-AF65-F5344CB8AC3E}">
        <p14:creationId xmlns:p14="http://schemas.microsoft.com/office/powerpoint/2010/main" val="23625168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971550"/>
            <a:ext cx="8229600" cy="3276600"/>
          </a:xfrm>
        </p:spPr>
        <p:txBody>
          <a:bodyPr/>
          <a:lstStyle/>
          <a:p>
            <a:r>
              <a:rPr lang="en-US" sz="3600" dirty="0">
                <a:latin typeface="Calibri" charset="0"/>
              </a:rPr>
              <a:t>Phonological Awareness </a:t>
            </a:r>
            <a:br>
              <a:rPr lang="en-US" sz="3600" dirty="0">
                <a:latin typeface="Calibri" charset="0"/>
              </a:rPr>
            </a:br>
            <a:r>
              <a:rPr lang="en-US" sz="3600" dirty="0">
                <a:latin typeface="Calibri" charset="0"/>
              </a:rPr>
              <a:t>or </a:t>
            </a:r>
            <a:br>
              <a:rPr lang="en-US" sz="3600" dirty="0">
                <a:latin typeface="Calibri" charset="0"/>
              </a:rPr>
            </a:br>
            <a:r>
              <a:rPr lang="en-US" sz="3600" dirty="0">
                <a:latin typeface="Calibri" charset="0"/>
              </a:rPr>
              <a:t>Phonics?</a:t>
            </a:r>
          </a:p>
        </p:txBody>
      </p:sp>
    </p:spTree>
    <p:extLst>
      <p:ext uri="{BB962C8B-B14F-4D97-AF65-F5344CB8AC3E}">
        <p14:creationId xmlns:p14="http://schemas.microsoft.com/office/powerpoint/2010/main" val="61676724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590550"/>
            <a:ext cx="8229600" cy="857250"/>
          </a:xfrm>
        </p:spPr>
        <p:txBody>
          <a:bodyPr/>
          <a:lstStyle/>
          <a:p>
            <a:r>
              <a:rPr lang="en-US" sz="3600" dirty="0">
                <a:latin typeface="Calibri" charset="0"/>
              </a:rPr>
              <a:t>What is the Alphabetic Principle?</a:t>
            </a:r>
          </a:p>
        </p:txBody>
      </p:sp>
      <p:sp>
        <p:nvSpPr>
          <p:cNvPr id="3" name="TextBox 2"/>
          <p:cNvSpPr txBox="1"/>
          <p:nvPr/>
        </p:nvSpPr>
        <p:spPr>
          <a:xfrm>
            <a:off x="533400" y="1657350"/>
            <a:ext cx="7924800" cy="3140075"/>
          </a:xfrm>
          <a:prstGeom prst="rect">
            <a:avLst/>
          </a:prstGeom>
          <a:noFill/>
        </p:spPr>
        <p:txBody>
          <a:bodyPr>
            <a:spAutoFit/>
          </a:bodyPr>
          <a:lstStyle/>
          <a:p>
            <a:pPr>
              <a:defRPr/>
            </a:pPr>
            <a:r>
              <a:rPr lang="en-US" sz="2200" b="1" dirty="0">
                <a:cs typeface="Arial" charset="0"/>
              </a:rPr>
              <a:t>Alphabetic understanding</a:t>
            </a:r>
            <a:r>
              <a:rPr lang="en-US" sz="2200" dirty="0">
                <a:cs typeface="Arial" charset="0"/>
              </a:rPr>
              <a:t>: Words are composed of letters that represent sounds. </a:t>
            </a:r>
          </a:p>
          <a:p>
            <a:pPr>
              <a:defRPr/>
            </a:pPr>
            <a:endParaRPr lang="en-US" sz="2200" dirty="0">
              <a:cs typeface="Arial" charset="0"/>
            </a:endParaRPr>
          </a:p>
          <a:p>
            <a:pPr>
              <a:defRPr/>
            </a:pPr>
            <a:r>
              <a:rPr lang="en-US" sz="2200" b="1" dirty="0">
                <a:cs typeface="Arial" charset="0"/>
              </a:rPr>
              <a:t>Phonological recoding</a:t>
            </a:r>
            <a:r>
              <a:rPr lang="en-US" sz="2200" dirty="0">
                <a:cs typeface="Arial" charset="0"/>
              </a:rPr>
              <a:t>: Using systematic relationships between letters and phonemes to retrieve the pronunciation of an unknown printed string or to spell words.</a:t>
            </a:r>
          </a:p>
          <a:p>
            <a:pPr marL="342900" indent="-342900">
              <a:buFont typeface="Arial"/>
              <a:buChar char="•"/>
              <a:defRPr/>
            </a:pPr>
            <a:r>
              <a:rPr lang="en-US" sz="2200" dirty="0">
                <a:cs typeface="Arial" charset="0"/>
              </a:rPr>
              <a:t>Regular Word Reading</a:t>
            </a:r>
          </a:p>
          <a:p>
            <a:pPr marL="342900" indent="-342900">
              <a:buFont typeface="Arial"/>
              <a:buChar char="•"/>
              <a:defRPr/>
            </a:pPr>
            <a:r>
              <a:rPr lang="en-US" sz="2200" dirty="0">
                <a:cs typeface="Arial" charset="0"/>
              </a:rPr>
              <a:t>Irregular Word Reading</a:t>
            </a:r>
          </a:p>
          <a:p>
            <a:pPr marL="342900" indent="-342900">
              <a:buFont typeface="Arial"/>
              <a:buChar char="•"/>
              <a:defRPr/>
            </a:pPr>
            <a:r>
              <a:rPr lang="en-US" sz="2200" dirty="0">
                <a:cs typeface="Arial" charset="0"/>
              </a:rPr>
              <a:t>Advanced Word Analysis</a:t>
            </a:r>
          </a:p>
        </p:txBody>
      </p:sp>
    </p:spTree>
    <p:extLst>
      <p:ext uri="{BB962C8B-B14F-4D97-AF65-F5344CB8AC3E}">
        <p14:creationId xmlns:p14="http://schemas.microsoft.com/office/powerpoint/2010/main" val="40911048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545628"/>
            <a:ext cx="8229600" cy="857400"/>
          </a:xfrm>
          <a:prstGeom prst="rect">
            <a:avLst/>
          </a:prstGeom>
        </p:spPr>
        <p:txBody>
          <a:bodyPr lIns="91425" tIns="91425" rIns="91425" bIns="91425" anchor="ctr" anchorCtr="0">
            <a:noAutofit/>
          </a:bodyPr>
          <a:lstStyle/>
          <a:p>
            <a:pPr algn="ctr" rtl="0">
              <a:spcBef>
                <a:spcPts val="0"/>
              </a:spcBef>
              <a:buNone/>
            </a:pPr>
            <a:r>
              <a:rPr lang="en" sz="2400" b="1"/>
              <a:t>Dyslexia Professional Awareness</a:t>
            </a:r>
          </a:p>
          <a:p>
            <a:pPr algn="ctr">
              <a:spcBef>
                <a:spcPts val="0"/>
              </a:spcBef>
              <a:buNone/>
            </a:pPr>
            <a:r>
              <a:rPr lang="en" sz="1800" b="0"/>
              <a:t>A.C.A. § 6-41-608</a:t>
            </a:r>
          </a:p>
        </p:txBody>
      </p:sp>
      <p:sp>
        <p:nvSpPr>
          <p:cNvPr id="155" name="Shape 155"/>
          <p:cNvSpPr txBox="1">
            <a:spLocks noGrp="1"/>
          </p:cNvSpPr>
          <p:nvPr>
            <p:ph type="body" idx="1"/>
          </p:nvPr>
        </p:nvSpPr>
        <p:spPr>
          <a:xfrm>
            <a:off x="457200" y="1200150"/>
            <a:ext cx="8573400" cy="3943199"/>
          </a:xfrm>
          <a:prstGeom prst="rect">
            <a:avLst/>
          </a:prstGeom>
        </p:spPr>
        <p:txBody>
          <a:bodyPr lIns="91425" tIns="91425" rIns="91425" bIns="91425" anchor="t" anchorCtr="0">
            <a:noAutofit/>
          </a:bodyPr>
          <a:lstStyle/>
          <a:p>
            <a:pPr rtl="0">
              <a:lnSpc>
                <a:spcPct val="100000"/>
              </a:lnSpc>
              <a:spcBef>
                <a:spcPts val="0"/>
              </a:spcBef>
              <a:buNone/>
            </a:pPr>
            <a:endParaRPr lang="en-US" sz="1900" dirty="0" smtClean="0"/>
          </a:p>
          <a:p>
            <a:pPr rtl="0">
              <a:lnSpc>
                <a:spcPct val="100000"/>
              </a:lnSpc>
              <a:spcBef>
                <a:spcPts val="0"/>
              </a:spcBef>
              <a:buNone/>
            </a:pPr>
            <a:r>
              <a:rPr lang="en" sz="1900" dirty="0" smtClean="0"/>
              <a:t>No </a:t>
            </a:r>
            <a:r>
              <a:rPr lang="en" sz="1900" dirty="0"/>
              <a:t>later than the </a:t>
            </a:r>
            <a:r>
              <a:rPr lang="en" sz="1900" b="1" dirty="0"/>
              <a:t>2014-2015 school year</a:t>
            </a:r>
            <a:r>
              <a:rPr lang="en" sz="1900" dirty="0"/>
              <a:t>, the Department of Education shall ensure that each teacher receives professional awareness on</a:t>
            </a:r>
          </a:p>
          <a:p>
            <a:pPr marL="914400" lvl="0" indent="-349250" rtl="0">
              <a:lnSpc>
                <a:spcPct val="100000"/>
              </a:lnSpc>
              <a:spcBef>
                <a:spcPts val="0"/>
              </a:spcBef>
              <a:buClr>
                <a:schemeClr val="dk1"/>
              </a:buClr>
              <a:buSzPct val="100000"/>
              <a:buFont typeface="Calibri"/>
              <a:buAutoNum type="arabicPeriod"/>
            </a:pPr>
            <a:r>
              <a:rPr lang="en" sz="1900" dirty="0"/>
              <a:t>The indicators of dyslexia; and</a:t>
            </a:r>
          </a:p>
          <a:p>
            <a:pPr marL="914400" lvl="0" indent="-349250" rtl="0">
              <a:lnSpc>
                <a:spcPct val="100000"/>
              </a:lnSpc>
              <a:spcBef>
                <a:spcPts val="0"/>
              </a:spcBef>
              <a:buClr>
                <a:schemeClr val="dk1"/>
              </a:buClr>
              <a:buSzPct val="100000"/>
              <a:buFont typeface="Calibri"/>
              <a:buAutoNum type="arabicPeriod"/>
            </a:pPr>
            <a:r>
              <a:rPr lang="en" sz="1900" dirty="0"/>
              <a:t>The science behind teaching a student who is dyslexic.</a:t>
            </a:r>
          </a:p>
          <a:p>
            <a:pPr rtl="0">
              <a:lnSpc>
                <a:spcPct val="100000"/>
              </a:lnSpc>
              <a:spcBef>
                <a:spcPts val="0"/>
              </a:spcBef>
              <a:buNone/>
            </a:pPr>
            <a:r>
              <a:rPr lang="en" sz="1900" dirty="0"/>
              <a:t>The professional awareness may be provided:</a:t>
            </a:r>
          </a:p>
          <a:p>
            <a:pPr marL="914400" lvl="0" indent="-349250" rtl="0">
              <a:lnSpc>
                <a:spcPct val="100000"/>
              </a:lnSpc>
              <a:spcBef>
                <a:spcPts val="0"/>
              </a:spcBef>
              <a:buClr>
                <a:schemeClr val="dk1"/>
              </a:buClr>
              <a:buSzPct val="100000"/>
              <a:buFont typeface="Calibri"/>
              <a:buChar char="•"/>
            </a:pPr>
            <a:r>
              <a:rPr lang="en" sz="1900" dirty="0"/>
              <a:t>Online;</a:t>
            </a:r>
          </a:p>
          <a:p>
            <a:pPr marL="914400" lvl="0" indent="-349250" rtl="0">
              <a:lnSpc>
                <a:spcPct val="100000"/>
              </a:lnSpc>
              <a:spcBef>
                <a:spcPts val="0"/>
              </a:spcBef>
              <a:buClr>
                <a:schemeClr val="dk1"/>
              </a:buClr>
              <a:buSzPct val="100000"/>
              <a:buFont typeface="Calibri"/>
              <a:buChar char="•"/>
            </a:pPr>
            <a:r>
              <a:rPr lang="en" sz="1900" dirty="0"/>
              <a:t>At an education service cooperative; or</a:t>
            </a:r>
          </a:p>
          <a:p>
            <a:pPr marL="914400" lvl="0" indent="-349250" rtl="0">
              <a:lnSpc>
                <a:spcPct val="100000"/>
              </a:lnSpc>
              <a:spcBef>
                <a:spcPts val="0"/>
              </a:spcBef>
              <a:buClr>
                <a:schemeClr val="dk1"/>
              </a:buClr>
              <a:buSzPct val="100000"/>
              <a:buFont typeface="Calibri"/>
              <a:buChar char="•"/>
            </a:pPr>
            <a:r>
              <a:rPr lang="en" sz="1900" dirty="0"/>
              <a:t>At another venue approved by the ADE </a:t>
            </a:r>
          </a:p>
          <a:p>
            <a:pPr rtl="0">
              <a:lnSpc>
                <a:spcPct val="100000"/>
              </a:lnSpc>
              <a:spcBef>
                <a:spcPts val="0"/>
              </a:spcBef>
              <a:buNone/>
            </a:pPr>
            <a:r>
              <a:rPr lang="en" sz="1900" dirty="0"/>
              <a:t>ArkansasIdeas online course:</a:t>
            </a:r>
          </a:p>
          <a:p>
            <a:pPr rtl="0">
              <a:lnSpc>
                <a:spcPct val="100000"/>
              </a:lnSpc>
              <a:spcBef>
                <a:spcPts val="0"/>
              </a:spcBef>
              <a:buNone/>
            </a:pPr>
            <a:r>
              <a:rPr lang="en" sz="1900" b="1" i="1" dirty="0"/>
              <a:t>Dyslexia: A Three Part Professional Development (1 hour credit)</a:t>
            </a:r>
          </a:p>
          <a:p>
            <a:pPr lvl="0" rtl="0">
              <a:lnSpc>
                <a:spcPct val="100000"/>
              </a:lnSpc>
              <a:spcBef>
                <a:spcPts val="0"/>
              </a:spcBef>
              <a:buNone/>
            </a:pPr>
            <a:endParaRPr sz="2000" b="1" i="1" dirty="0"/>
          </a:p>
        </p:txBody>
      </p:sp>
    </p:spTree>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590550"/>
            <a:ext cx="8229600" cy="857250"/>
          </a:xfrm>
        </p:spPr>
        <p:txBody>
          <a:bodyPr/>
          <a:lstStyle/>
          <a:p>
            <a:r>
              <a:rPr lang="en-US" sz="3600" dirty="0">
                <a:latin typeface="Calibri" charset="0"/>
              </a:rPr>
              <a:t>What’s the big deal?</a:t>
            </a:r>
          </a:p>
        </p:txBody>
      </p:sp>
      <p:sp>
        <p:nvSpPr>
          <p:cNvPr id="50178" name="TextBox 2"/>
          <p:cNvSpPr txBox="1">
            <a:spLocks noChangeArrowheads="1"/>
          </p:cNvSpPr>
          <p:nvPr/>
        </p:nvSpPr>
        <p:spPr bwMode="auto">
          <a:xfrm>
            <a:off x="457200" y="1657350"/>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20000"/>
              </a:lnSpc>
            </a:pPr>
            <a:r>
              <a:rPr lang="en-US" sz="2800" dirty="0"/>
              <a:t>Successful readers have a well-developed phonological skill. The </a:t>
            </a:r>
            <a:r>
              <a:rPr lang="en-US" sz="2800" dirty="0">
                <a:solidFill>
                  <a:schemeClr val="accent2"/>
                </a:solidFill>
              </a:rPr>
              <a:t>alphabetic principle</a:t>
            </a:r>
            <a:r>
              <a:rPr lang="en-US" sz="2800" dirty="0"/>
              <a:t> of our writing code requires this ability. Therefore, a deficit in phonological awareness is the strongest predictor of reading failure and the underlying cause of dyslexia.</a:t>
            </a:r>
          </a:p>
        </p:txBody>
      </p:sp>
    </p:spTree>
    <p:extLst>
      <p:ext uri="{BB962C8B-B14F-4D97-AF65-F5344CB8AC3E}">
        <p14:creationId xmlns:p14="http://schemas.microsoft.com/office/powerpoint/2010/main" val="286299274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590550"/>
            <a:ext cx="8229600" cy="857250"/>
          </a:xfrm>
        </p:spPr>
        <p:txBody>
          <a:bodyPr/>
          <a:lstStyle/>
          <a:p>
            <a:r>
              <a:rPr lang="en-US" sz="3600" b="1" dirty="0">
                <a:latin typeface="Calibri" charset="0"/>
              </a:rPr>
              <a:t>Phonological Memory</a:t>
            </a:r>
            <a:br>
              <a:rPr lang="en-US" sz="3600" b="1" dirty="0">
                <a:latin typeface="Calibri" charset="0"/>
              </a:rPr>
            </a:br>
            <a:r>
              <a:rPr lang="en-US" sz="2400" b="1" dirty="0">
                <a:latin typeface="Calibri" charset="0"/>
              </a:rPr>
              <a:t>(Verbal Working Memory)</a:t>
            </a:r>
          </a:p>
        </p:txBody>
      </p:sp>
      <p:sp>
        <p:nvSpPr>
          <p:cNvPr id="51202" name="TextBox 3"/>
          <p:cNvSpPr txBox="1">
            <a:spLocks noChangeArrowheads="1"/>
          </p:cNvSpPr>
          <p:nvPr/>
        </p:nvSpPr>
        <p:spPr bwMode="auto">
          <a:xfrm>
            <a:off x="609600" y="1809750"/>
            <a:ext cx="8077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dirty="0"/>
              <a:t>Storing, manipulating, and recalling verbal information</a:t>
            </a:r>
          </a:p>
          <a:p>
            <a:pPr eaLnBrk="1" hangingPunct="1">
              <a:buFont typeface="Arial" charset="0"/>
              <a:buChar char="•"/>
            </a:pPr>
            <a:endParaRPr lang="en-US" dirty="0"/>
          </a:p>
          <a:p>
            <a:pPr eaLnBrk="1" hangingPunct="1">
              <a:buFont typeface="Arial" charset="0"/>
              <a:buChar char="•"/>
            </a:pPr>
            <a:r>
              <a:rPr lang="en-US" dirty="0"/>
              <a:t>Demonstrated by tasks such as </a:t>
            </a:r>
            <a:r>
              <a:rPr lang="en-US" dirty="0" smtClean="0"/>
              <a:t>repeating a string of digits or repeating multisyllabic nonsense words</a:t>
            </a:r>
            <a:endParaRPr lang="en-US" dirty="0"/>
          </a:p>
          <a:p>
            <a:pPr eaLnBrk="1" hangingPunct="1">
              <a:buFont typeface="Arial" charset="0"/>
              <a:buChar char="•"/>
            </a:pPr>
            <a:endParaRPr lang="en-US" dirty="0"/>
          </a:p>
          <a:p>
            <a:pPr eaLnBrk="1" hangingPunct="1">
              <a:buFont typeface="Arial" charset="0"/>
              <a:buChar char="•"/>
            </a:pPr>
            <a:r>
              <a:rPr lang="en-US" dirty="0"/>
              <a:t>Difficult to determine unique contribution to dyslexia since phonemic awareness tasks involve some component of working memory.</a:t>
            </a:r>
          </a:p>
        </p:txBody>
      </p:sp>
    </p:spTree>
    <p:extLst>
      <p:ext uri="{BB962C8B-B14F-4D97-AF65-F5344CB8AC3E}">
        <p14:creationId xmlns:p14="http://schemas.microsoft.com/office/powerpoint/2010/main" val="156887893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590550"/>
            <a:ext cx="8229600" cy="857250"/>
          </a:xfrm>
        </p:spPr>
        <p:txBody>
          <a:bodyPr/>
          <a:lstStyle/>
          <a:p>
            <a:r>
              <a:rPr lang="en-US" sz="3600" b="1" dirty="0">
                <a:latin typeface="Calibri" charset="0"/>
              </a:rPr>
              <a:t>Rapid Naming</a:t>
            </a:r>
          </a:p>
        </p:txBody>
      </p:sp>
      <p:sp>
        <p:nvSpPr>
          <p:cNvPr id="52226" name="TextBox 2"/>
          <p:cNvSpPr txBox="1">
            <a:spLocks noChangeArrowheads="1"/>
          </p:cNvSpPr>
          <p:nvPr/>
        </p:nvSpPr>
        <p:spPr bwMode="auto">
          <a:xfrm>
            <a:off x="685800" y="1504950"/>
            <a:ext cx="7848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2800" dirty="0"/>
              <a:t>Recall of names from long term memory</a:t>
            </a:r>
          </a:p>
          <a:p>
            <a:pPr eaLnBrk="1" hangingPunct="1">
              <a:buFont typeface="Arial" charset="0"/>
              <a:buChar char="•"/>
            </a:pPr>
            <a:endParaRPr lang="en-US" sz="2800" dirty="0"/>
          </a:p>
          <a:p>
            <a:pPr eaLnBrk="1" hangingPunct="1">
              <a:buFont typeface="Arial" charset="0"/>
              <a:buChar char="•"/>
            </a:pPr>
            <a:r>
              <a:rPr lang="en-US" sz="2800" dirty="0"/>
              <a:t>Demonstrated on timed naming tasks </a:t>
            </a:r>
          </a:p>
          <a:p>
            <a:pPr eaLnBrk="1" hangingPunct="1">
              <a:buFont typeface="Arial" charset="0"/>
              <a:buChar char="•"/>
            </a:pPr>
            <a:endParaRPr lang="en-US" sz="2800" dirty="0"/>
          </a:p>
          <a:p>
            <a:pPr eaLnBrk="1" hangingPunct="1">
              <a:buFont typeface="Arial" charset="0"/>
              <a:buChar char="•"/>
            </a:pPr>
            <a:r>
              <a:rPr lang="en-US" sz="2800" dirty="0"/>
              <a:t>Predictive of reading rate or fluent reading of words and text</a:t>
            </a:r>
          </a:p>
        </p:txBody>
      </p:sp>
    </p:spTree>
    <p:extLst>
      <p:ext uri="{BB962C8B-B14F-4D97-AF65-F5344CB8AC3E}">
        <p14:creationId xmlns:p14="http://schemas.microsoft.com/office/powerpoint/2010/main" val="263622964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750"/>
            <a:ext cx="8229600" cy="857400"/>
          </a:xfrm>
        </p:spPr>
        <p:txBody>
          <a:bodyPr/>
          <a:lstStyle/>
          <a:p>
            <a:r>
              <a:rPr lang="en-US" sz="3600" dirty="0" smtClean="0"/>
              <a:t>AR-RAN</a:t>
            </a:r>
            <a:endParaRPr lang="en-US" sz="3600" dirty="0"/>
          </a:p>
        </p:txBody>
      </p:sp>
      <p:sp>
        <p:nvSpPr>
          <p:cNvPr id="3" name="Text Placeholder 2"/>
          <p:cNvSpPr>
            <a:spLocks noGrp="1"/>
          </p:cNvSpPr>
          <p:nvPr>
            <p:ph type="body" idx="1"/>
          </p:nvPr>
        </p:nvSpPr>
        <p:spPr/>
        <p:txBody>
          <a:bodyPr/>
          <a:lstStyle/>
          <a:p>
            <a:endParaRPr lang="en-US" dirty="0"/>
          </a:p>
        </p:txBody>
      </p:sp>
      <p:pic>
        <p:nvPicPr>
          <p:cNvPr id="4" name="Picture 3" descr="AR RAN Score Shee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00150"/>
            <a:ext cx="3534409" cy="3943350"/>
          </a:xfrm>
          <a:prstGeom prst="rect">
            <a:avLst/>
          </a:prstGeom>
          <a:ln>
            <a:solidFill>
              <a:schemeClr val="tx1"/>
            </a:solidFill>
          </a:ln>
        </p:spPr>
      </p:pic>
      <p:pic>
        <p:nvPicPr>
          <p:cNvPr id="5" name="Picture 4" descr="Screen Shot 2014-10-20 at 9.38.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747" y="1163773"/>
            <a:ext cx="2292700" cy="1401835"/>
          </a:xfrm>
          <a:prstGeom prst="rect">
            <a:avLst/>
          </a:prstGeom>
          <a:ln>
            <a:solidFill>
              <a:schemeClr val="tx1"/>
            </a:solidFill>
          </a:ln>
        </p:spPr>
      </p:pic>
      <p:pic>
        <p:nvPicPr>
          <p:cNvPr id="7" name="Picture 6" descr="Screen Shot 2014-10-20 at 9.38.2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1726" y="2319442"/>
            <a:ext cx="2292699" cy="1422109"/>
          </a:xfrm>
          <a:prstGeom prst="rect">
            <a:avLst/>
          </a:prstGeom>
          <a:ln>
            <a:solidFill>
              <a:schemeClr val="tx1"/>
            </a:solidFill>
          </a:ln>
        </p:spPr>
      </p:pic>
      <p:pic>
        <p:nvPicPr>
          <p:cNvPr id="8" name="Picture 7" descr="Screen Shot 2014-10-20 at 9.38.4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4408" y="2403932"/>
            <a:ext cx="2282392" cy="1337619"/>
          </a:xfrm>
          <a:prstGeom prst="rect">
            <a:avLst/>
          </a:prstGeom>
          <a:ln>
            <a:solidFill>
              <a:schemeClr val="tx1"/>
            </a:solidFill>
          </a:ln>
        </p:spPr>
      </p:pic>
      <p:sp>
        <p:nvSpPr>
          <p:cNvPr id="9" name="TextBox 8"/>
          <p:cNvSpPr txBox="1"/>
          <p:nvPr/>
        </p:nvSpPr>
        <p:spPr>
          <a:xfrm>
            <a:off x="4071263" y="3810345"/>
            <a:ext cx="4615536" cy="738664"/>
          </a:xfrm>
          <a:prstGeom prst="rect">
            <a:avLst/>
          </a:prstGeom>
          <a:noFill/>
          <a:ln>
            <a:solidFill>
              <a:srgbClr val="0000FF"/>
            </a:solidFill>
          </a:ln>
        </p:spPr>
        <p:txBody>
          <a:bodyPr wrap="square" rtlCol="0">
            <a:spAutoFit/>
          </a:bodyPr>
          <a:lstStyle/>
          <a:p>
            <a:pPr marL="285750" indent="-285750">
              <a:buFont typeface="Arial"/>
              <a:buChar char="•"/>
            </a:pPr>
            <a:r>
              <a:rPr lang="en-US" dirty="0" smtClean="0"/>
              <a:t>Record the time it takes a child to read all four rows.</a:t>
            </a:r>
          </a:p>
          <a:p>
            <a:pPr marL="285750" indent="-285750">
              <a:buFont typeface="Arial"/>
              <a:buChar char="•"/>
            </a:pPr>
            <a:r>
              <a:rPr lang="en-US" dirty="0" smtClean="0"/>
              <a:t>Combine the two times and rank by grade level to set district or campus norms.</a:t>
            </a:r>
          </a:p>
        </p:txBody>
      </p:sp>
    </p:spTree>
    <p:extLst>
      <p:ext uri="{BB962C8B-B14F-4D97-AF65-F5344CB8AC3E}">
        <p14:creationId xmlns:p14="http://schemas.microsoft.com/office/powerpoint/2010/main" val="412856943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590550"/>
            <a:ext cx="8229600" cy="857250"/>
          </a:xfrm>
        </p:spPr>
        <p:txBody>
          <a:bodyPr/>
          <a:lstStyle/>
          <a:p>
            <a:r>
              <a:rPr lang="en-US" sz="3200" b="1" dirty="0">
                <a:latin typeface="Calibri" charset="0"/>
              </a:rPr>
              <a:t>Are the 3 phonological processing skills </a:t>
            </a:r>
            <a:br>
              <a:rPr lang="en-US" sz="3200" b="1" dirty="0">
                <a:latin typeface="Calibri" charset="0"/>
              </a:rPr>
            </a:br>
            <a:r>
              <a:rPr lang="en-US" sz="3200" b="1" dirty="0">
                <a:latin typeface="Calibri" charset="0"/>
              </a:rPr>
              <a:t>equally important in dyslexia identification?</a:t>
            </a:r>
          </a:p>
        </p:txBody>
      </p:sp>
      <p:sp>
        <p:nvSpPr>
          <p:cNvPr id="53250" name="TextBox 2"/>
          <p:cNvSpPr txBox="1">
            <a:spLocks noChangeArrowheads="1"/>
          </p:cNvSpPr>
          <p:nvPr/>
        </p:nvSpPr>
        <p:spPr bwMode="auto">
          <a:xfrm>
            <a:off x="457200" y="1581150"/>
            <a:ext cx="8153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endParaRPr lang="en-US" dirty="0"/>
          </a:p>
          <a:p>
            <a:pPr eaLnBrk="1" hangingPunct="1">
              <a:buFont typeface="Arial" charset="0"/>
              <a:buChar char="•"/>
            </a:pPr>
            <a:r>
              <a:rPr lang="en-US" sz="2800" dirty="0"/>
              <a:t>Of the three phonological processing skills, phonological awareness is the strongest predictor of difficulty in word reading.</a:t>
            </a:r>
          </a:p>
          <a:p>
            <a:pPr eaLnBrk="1" hangingPunct="1">
              <a:buFont typeface="Arial" charset="0"/>
              <a:buChar char="•"/>
            </a:pPr>
            <a:endParaRPr lang="en-US" sz="2800" dirty="0"/>
          </a:p>
          <a:p>
            <a:pPr eaLnBrk="1" hangingPunct="1">
              <a:buFont typeface="Arial" charset="0"/>
              <a:buChar char="•"/>
            </a:pPr>
            <a:r>
              <a:rPr lang="en-US" sz="2800" dirty="0"/>
              <a:t>Phonological awareness deficits are the causal link to dyslexia</a:t>
            </a:r>
          </a:p>
        </p:txBody>
      </p:sp>
    </p:spTree>
    <p:extLst>
      <p:ext uri="{BB962C8B-B14F-4D97-AF65-F5344CB8AC3E}">
        <p14:creationId xmlns:p14="http://schemas.microsoft.com/office/powerpoint/2010/main" val="1635509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666750"/>
            <a:ext cx="8229600" cy="838200"/>
          </a:xfrm>
        </p:spPr>
        <p:txBody>
          <a:bodyPr/>
          <a:lstStyle/>
          <a:p>
            <a:r>
              <a:rPr lang="en-US" sz="3600" b="1" dirty="0">
                <a:latin typeface="Calibri" charset="0"/>
              </a:rPr>
              <a:t>Phonological Awareness </a:t>
            </a:r>
            <a:br>
              <a:rPr lang="en-US" sz="3600" b="1" dirty="0">
                <a:latin typeface="Calibri" charset="0"/>
              </a:rPr>
            </a:br>
            <a:r>
              <a:rPr lang="en-US" sz="3600" b="1" dirty="0">
                <a:latin typeface="Calibri" charset="0"/>
              </a:rPr>
              <a:t>Problems in Dyslexia</a:t>
            </a:r>
          </a:p>
        </p:txBody>
      </p:sp>
      <p:sp>
        <p:nvSpPr>
          <p:cNvPr id="54274" name="TextBox 2"/>
          <p:cNvSpPr txBox="1">
            <a:spLocks noChangeArrowheads="1"/>
          </p:cNvSpPr>
          <p:nvPr/>
        </p:nvSpPr>
        <p:spPr bwMode="auto">
          <a:xfrm>
            <a:off x="457200" y="1744663"/>
            <a:ext cx="822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t>Words to sounds:</a:t>
            </a:r>
          </a:p>
          <a:p>
            <a:pPr eaLnBrk="1" hangingPunct="1"/>
            <a:endParaRPr lang="en-US" dirty="0"/>
          </a:p>
          <a:p>
            <a:pPr eaLnBrk="1" hangingPunct="1"/>
            <a:r>
              <a:rPr lang="en-US" dirty="0"/>
              <a:t>	leaf		(l-e-f)		le-e-f</a:t>
            </a:r>
          </a:p>
          <a:p>
            <a:pPr eaLnBrk="1" hangingPunct="1"/>
            <a:r>
              <a:rPr lang="en-US" dirty="0"/>
              <a:t>	dough		(d-o)		d-o-uh</a:t>
            </a:r>
          </a:p>
          <a:p>
            <a:pPr eaLnBrk="1" hangingPunct="1"/>
            <a:r>
              <a:rPr lang="en-US" dirty="0"/>
              <a:t>	pen		(p-e-n)		p-e-p</a:t>
            </a:r>
          </a:p>
          <a:p>
            <a:pPr eaLnBrk="1" hangingPunct="1"/>
            <a:r>
              <a:rPr lang="en-US" dirty="0"/>
              <a:t>	wave		(w-a-v)		w-e-uh</a:t>
            </a:r>
          </a:p>
          <a:p>
            <a:pPr eaLnBrk="1" hangingPunct="1"/>
            <a:r>
              <a:rPr lang="en-US" dirty="0"/>
              <a:t>	skate		(s-k-a-t)	s-k-at</a:t>
            </a:r>
          </a:p>
          <a:p>
            <a:pPr eaLnBrk="1" hangingPunct="1"/>
            <a:r>
              <a:rPr lang="en-US" dirty="0"/>
              <a:t>	sight		(s-i-t)		s-si-sight</a:t>
            </a:r>
          </a:p>
          <a:p>
            <a:pPr eaLnBrk="1" hangingPunct="1"/>
            <a:endParaRPr lang="en-US" dirty="0"/>
          </a:p>
        </p:txBody>
      </p:sp>
    </p:spTree>
    <p:extLst>
      <p:ext uri="{BB962C8B-B14F-4D97-AF65-F5344CB8AC3E}">
        <p14:creationId xmlns:p14="http://schemas.microsoft.com/office/powerpoint/2010/main" val="115107436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0" y="971550"/>
            <a:ext cx="4114800" cy="2819400"/>
          </a:xfrm>
        </p:spPr>
        <p:txBody>
          <a:bodyPr/>
          <a:lstStyle/>
          <a:p>
            <a:r>
              <a:rPr lang="en-US" sz="3600" dirty="0">
                <a:latin typeface="Calibri" charset="0"/>
              </a:rPr>
              <a:t>Word </a:t>
            </a:r>
            <a:br>
              <a:rPr lang="en-US" sz="3600" dirty="0">
                <a:latin typeface="Calibri" charset="0"/>
              </a:rPr>
            </a:br>
            <a:r>
              <a:rPr lang="en-US" sz="3600" dirty="0">
                <a:latin typeface="Calibri" charset="0"/>
              </a:rPr>
              <a:t>Reading Development</a:t>
            </a:r>
          </a:p>
        </p:txBody>
      </p:sp>
      <p:sp>
        <p:nvSpPr>
          <p:cNvPr id="55298" name="TextBox 2"/>
          <p:cNvSpPr txBox="1">
            <a:spLocks noChangeArrowheads="1"/>
          </p:cNvSpPr>
          <p:nvPr/>
        </p:nvSpPr>
        <p:spPr bwMode="auto">
          <a:xfrm>
            <a:off x="1143000" y="742950"/>
            <a:ext cx="2514600" cy="646113"/>
          </a:xfrm>
          <a:prstGeom prst="rect">
            <a:avLst/>
          </a:prstGeom>
          <a:solidFill>
            <a:srgbClr val="FFFF00"/>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t>Reading</a:t>
            </a:r>
          </a:p>
          <a:p>
            <a:pPr algn="ctr" eaLnBrk="1" hangingPunct="1"/>
            <a:r>
              <a:rPr lang="en-US" sz="1800" dirty="0"/>
              <a:t> Comprehension</a:t>
            </a:r>
          </a:p>
        </p:txBody>
      </p:sp>
      <p:sp>
        <p:nvSpPr>
          <p:cNvPr id="55299" name="TextBox 3"/>
          <p:cNvSpPr txBox="1">
            <a:spLocks noChangeArrowheads="1"/>
          </p:cNvSpPr>
          <p:nvPr/>
        </p:nvSpPr>
        <p:spPr bwMode="auto">
          <a:xfrm>
            <a:off x="1143000" y="1581150"/>
            <a:ext cx="2514600" cy="669925"/>
          </a:xfrm>
          <a:prstGeom prst="rect">
            <a:avLst/>
          </a:prstGeom>
          <a:solidFill>
            <a:srgbClr val="FFFF00"/>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50000"/>
              </a:lnSpc>
            </a:pPr>
            <a:endParaRPr lang="en-US" sz="1800" dirty="0"/>
          </a:p>
          <a:p>
            <a:pPr algn="ctr" eaLnBrk="1" hangingPunct="1"/>
            <a:r>
              <a:rPr lang="en-US" sz="1800" dirty="0"/>
              <a:t>Reading Fluency</a:t>
            </a:r>
          </a:p>
          <a:p>
            <a:pPr algn="ctr" eaLnBrk="1" hangingPunct="1">
              <a:lnSpc>
                <a:spcPct val="50000"/>
              </a:lnSpc>
            </a:pPr>
            <a:endParaRPr lang="en-US" sz="1800" dirty="0"/>
          </a:p>
        </p:txBody>
      </p:sp>
      <p:sp>
        <p:nvSpPr>
          <p:cNvPr id="55300" name="TextBox 7"/>
          <p:cNvSpPr txBox="1">
            <a:spLocks noChangeArrowheads="1"/>
          </p:cNvSpPr>
          <p:nvPr/>
        </p:nvSpPr>
        <p:spPr bwMode="auto">
          <a:xfrm>
            <a:off x="1143000" y="2419350"/>
            <a:ext cx="2514600" cy="669925"/>
          </a:xfrm>
          <a:prstGeom prst="rect">
            <a:avLst/>
          </a:prstGeom>
          <a:solidFill>
            <a:srgbClr val="FFFF00"/>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50000"/>
              </a:lnSpc>
            </a:pPr>
            <a:endParaRPr lang="en-US" sz="1800" dirty="0"/>
          </a:p>
          <a:p>
            <a:pPr algn="ctr" eaLnBrk="1" hangingPunct="1"/>
            <a:r>
              <a:rPr lang="en-US" sz="1800" dirty="0"/>
              <a:t>Word Recognition</a:t>
            </a:r>
          </a:p>
          <a:p>
            <a:pPr algn="ctr" eaLnBrk="1" hangingPunct="1">
              <a:lnSpc>
                <a:spcPct val="50000"/>
              </a:lnSpc>
            </a:pPr>
            <a:endParaRPr lang="en-US" sz="1800" dirty="0"/>
          </a:p>
        </p:txBody>
      </p:sp>
      <p:sp>
        <p:nvSpPr>
          <p:cNvPr id="55301" name="TextBox 9"/>
          <p:cNvSpPr txBox="1">
            <a:spLocks noChangeArrowheads="1"/>
          </p:cNvSpPr>
          <p:nvPr/>
        </p:nvSpPr>
        <p:spPr bwMode="auto">
          <a:xfrm>
            <a:off x="1143000" y="3257550"/>
            <a:ext cx="2514600" cy="669925"/>
          </a:xfrm>
          <a:prstGeom prst="rect">
            <a:avLst/>
          </a:prstGeom>
          <a:solidFill>
            <a:srgbClr val="FFFF00"/>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50000"/>
              </a:lnSpc>
            </a:pPr>
            <a:endParaRPr lang="en-US" sz="1800" dirty="0"/>
          </a:p>
          <a:p>
            <a:pPr algn="ctr" eaLnBrk="1" hangingPunct="1"/>
            <a:r>
              <a:rPr lang="en-US" sz="1800" dirty="0"/>
              <a:t>Decoding</a:t>
            </a:r>
          </a:p>
          <a:p>
            <a:pPr algn="ctr" eaLnBrk="1" hangingPunct="1">
              <a:lnSpc>
                <a:spcPct val="50000"/>
              </a:lnSpc>
            </a:pPr>
            <a:endParaRPr lang="en-US" sz="1800" dirty="0"/>
          </a:p>
        </p:txBody>
      </p:sp>
      <p:sp>
        <p:nvSpPr>
          <p:cNvPr id="55302" name="TextBox 10"/>
          <p:cNvSpPr txBox="1">
            <a:spLocks noChangeArrowheads="1"/>
          </p:cNvSpPr>
          <p:nvPr/>
        </p:nvSpPr>
        <p:spPr bwMode="auto">
          <a:xfrm>
            <a:off x="1143000" y="4095750"/>
            <a:ext cx="2514600" cy="669925"/>
          </a:xfrm>
          <a:prstGeom prst="rect">
            <a:avLst/>
          </a:prstGeom>
          <a:solidFill>
            <a:srgbClr val="FFFF00"/>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50000"/>
              </a:lnSpc>
            </a:pPr>
            <a:endParaRPr lang="en-US" sz="1800" dirty="0"/>
          </a:p>
          <a:p>
            <a:pPr algn="ctr" eaLnBrk="1" hangingPunct="1"/>
            <a:r>
              <a:rPr lang="en-US" sz="1800" dirty="0"/>
              <a:t>Phonological Awareness</a:t>
            </a:r>
          </a:p>
          <a:p>
            <a:pPr algn="ctr" eaLnBrk="1" hangingPunct="1">
              <a:lnSpc>
                <a:spcPct val="50000"/>
              </a:lnSpc>
            </a:pPr>
            <a:endParaRPr lang="en-US" sz="1800" dirty="0"/>
          </a:p>
        </p:txBody>
      </p:sp>
    </p:spTree>
    <p:extLst>
      <p:ext uri="{BB962C8B-B14F-4D97-AF65-F5344CB8AC3E}">
        <p14:creationId xmlns:p14="http://schemas.microsoft.com/office/powerpoint/2010/main" val="254386741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4396"/>
            <a:ext cx="8229600" cy="498982"/>
          </a:xfrm>
        </p:spPr>
        <p:txBody>
          <a:bodyPr/>
          <a:lstStyle/>
          <a:p>
            <a:r>
              <a:rPr lang="en-US" sz="3600" dirty="0" smtClean="0"/>
              <a:t>What can we do?</a:t>
            </a:r>
            <a:endParaRPr lang="en-US" sz="3600" dirty="0"/>
          </a:p>
        </p:txBody>
      </p:sp>
      <p:sp>
        <p:nvSpPr>
          <p:cNvPr id="3" name="Text Placeholder 2"/>
          <p:cNvSpPr>
            <a:spLocks noGrp="1"/>
          </p:cNvSpPr>
          <p:nvPr>
            <p:ph type="body" idx="1"/>
          </p:nvPr>
        </p:nvSpPr>
        <p:spPr>
          <a:xfrm>
            <a:off x="457200" y="1463902"/>
            <a:ext cx="8229600" cy="3461947"/>
          </a:xfrm>
        </p:spPr>
        <p:txBody>
          <a:bodyPr/>
          <a:lstStyle/>
          <a:p>
            <a:r>
              <a:rPr lang="en-US" sz="2400" dirty="0"/>
              <a:t>Recognize early indicators</a:t>
            </a:r>
          </a:p>
          <a:p>
            <a:endParaRPr lang="en-US" sz="2400" dirty="0" smtClean="0"/>
          </a:p>
          <a:p>
            <a:r>
              <a:rPr lang="en-US" sz="2400" dirty="0" smtClean="0"/>
              <a:t>Identify and intervene early</a:t>
            </a:r>
          </a:p>
          <a:p>
            <a:pPr marL="203200" indent="0">
              <a:buNone/>
            </a:pPr>
            <a:endParaRPr lang="en-US" sz="2400" dirty="0"/>
          </a:p>
          <a:p>
            <a:r>
              <a:rPr lang="en-US" sz="2400" dirty="0" smtClean="0"/>
              <a:t>Provide appropriate instruction and accommodations</a:t>
            </a:r>
            <a:endParaRPr lang="en-US" sz="2400" dirty="0"/>
          </a:p>
        </p:txBody>
      </p:sp>
    </p:spTree>
    <p:extLst>
      <p:ext uri="{BB962C8B-B14F-4D97-AF65-F5344CB8AC3E}">
        <p14:creationId xmlns:p14="http://schemas.microsoft.com/office/powerpoint/2010/main" val="1396533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742950"/>
            <a:ext cx="8229600" cy="838200"/>
          </a:xfrm>
        </p:spPr>
        <p:txBody>
          <a:bodyPr/>
          <a:lstStyle/>
          <a:p>
            <a:r>
              <a:rPr lang="en-US" sz="3200" b="1" dirty="0">
                <a:latin typeface="Calibri" charset="0"/>
              </a:rPr>
              <a:t/>
            </a:r>
            <a:br>
              <a:rPr lang="en-US" sz="3200" b="1" dirty="0">
                <a:latin typeface="Calibri" charset="0"/>
              </a:rPr>
            </a:br>
            <a:r>
              <a:rPr lang="en" sz="3200" b="1" dirty="0"/>
              <a:t>A.C.A. </a:t>
            </a:r>
            <a:r>
              <a:rPr lang="en" sz="3200" b="1" dirty="0" smtClean="0"/>
              <a:t>§</a:t>
            </a:r>
            <a:r>
              <a:rPr lang="en-US" sz="3200" b="1" dirty="0" smtClean="0"/>
              <a:t> </a:t>
            </a:r>
            <a:r>
              <a:rPr lang="en-US" sz="3200" b="1" dirty="0" smtClean="0">
                <a:latin typeface="Calibri" charset="0"/>
              </a:rPr>
              <a:t>6</a:t>
            </a:r>
            <a:r>
              <a:rPr lang="en-US" sz="3200" b="1" dirty="0">
                <a:latin typeface="Calibri" charset="0"/>
              </a:rPr>
              <a:t>-41-603 Required Screening and Intervention</a:t>
            </a:r>
            <a:br>
              <a:rPr lang="en-US" sz="3200" b="1" dirty="0">
                <a:latin typeface="Calibri" charset="0"/>
              </a:rPr>
            </a:br>
            <a:endParaRPr lang="en-US" sz="3200" b="1" dirty="0">
              <a:latin typeface="Calibri" charset="0"/>
            </a:endParaRPr>
          </a:p>
        </p:txBody>
      </p:sp>
      <p:sp>
        <p:nvSpPr>
          <p:cNvPr id="3" name="TextBox 2"/>
          <p:cNvSpPr txBox="1"/>
          <p:nvPr/>
        </p:nvSpPr>
        <p:spPr>
          <a:xfrm>
            <a:off x="609599" y="1733550"/>
            <a:ext cx="8298705" cy="3477875"/>
          </a:xfrm>
          <a:prstGeom prst="rect">
            <a:avLst/>
          </a:prstGeom>
          <a:noFill/>
        </p:spPr>
        <p:txBody>
          <a:bodyPr wrap="square">
            <a:spAutoFit/>
          </a:bodyPr>
          <a:lstStyle/>
          <a:p>
            <a:pPr>
              <a:spcBef>
                <a:spcPts val="0"/>
              </a:spcBef>
              <a:defRPr/>
            </a:pPr>
            <a:r>
              <a:rPr lang="en" sz="2400" b="1" dirty="0">
                <a:solidFill>
                  <a:schemeClr val="dk1"/>
                </a:solidFill>
              </a:rPr>
              <a:t>Level 1: Universal Screener</a:t>
            </a:r>
            <a:endParaRPr lang="en-US" sz="2400" b="1" dirty="0">
              <a:solidFill>
                <a:schemeClr val="dk1"/>
              </a:solidFill>
            </a:endParaRPr>
          </a:p>
          <a:p>
            <a:pPr>
              <a:spcBef>
                <a:spcPts val="0"/>
              </a:spcBef>
              <a:defRPr/>
            </a:pPr>
            <a:endParaRPr lang="en-US" sz="1600" b="1" dirty="0">
              <a:solidFill>
                <a:schemeClr val="dk1"/>
              </a:solidFill>
            </a:endParaRPr>
          </a:p>
          <a:p>
            <a:pPr>
              <a:spcBef>
                <a:spcPts val="0"/>
              </a:spcBef>
              <a:defRPr/>
            </a:pPr>
            <a:r>
              <a:rPr lang="en-US" sz="2400" b="1" dirty="0">
                <a:solidFill>
                  <a:schemeClr val="dk1"/>
                </a:solidFill>
              </a:rPr>
              <a:t>Who is screened</a:t>
            </a:r>
            <a:r>
              <a:rPr lang="en-US" sz="2400" b="1" dirty="0" smtClean="0">
                <a:solidFill>
                  <a:schemeClr val="dk1"/>
                </a:solidFill>
              </a:rPr>
              <a:t>?</a:t>
            </a:r>
          </a:p>
          <a:p>
            <a:pPr>
              <a:spcBef>
                <a:spcPts val="0"/>
              </a:spcBef>
              <a:defRPr/>
            </a:pPr>
            <a:endParaRPr lang="en-US" sz="1600" b="1" dirty="0">
              <a:solidFill>
                <a:schemeClr val="dk1"/>
              </a:solidFill>
            </a:endParaRPr>
          </a:p>
          <a:p>
            <a:pPr marL="285750" indent="-285750">
              <a:spcBef>
                <a:spcPts val="0"/>
              </a:spcBef>
              <a:buFont typeface="Arial"/>
              <a:buChar char="•"/>
              <a:defRPr/>
            </a:pPr>
            <a:r>
              <a:rPr lang="en-US" sz="2400" b="1" dirty="0">
                <a:solidFill>
                  <a:schemeClr val="dk1"/>
                </a:solidFill>
              </a:rPr>
              <a:t>ALL</a:t>
            </a:r>
            <a:r>
              <a:rPr lang="en-US" sz="2400" dirty="0">
                <a:solidFill>
                  <a:schemeClr val="dk1"/>
                </a:solidFill>
              </a:rPr>
              <a:t> K-2 </a:t>
            </a:r>
            <a:r>
              <a:rPr lang="en-US" sz="2400" dirty="0" smtClean="0">
                <a:solidFill>
                  <a:schemeClr val="dk1"/>
                </a:solidFill>
              </a:rPr>
              <a:t>students</a:t>
            </a:r>
          </a:p>
          <a:p>
            <a:pPr lvl="5">
              <a:defRPr/>
            </a:pPr>
            <a:r>
              <a:rPr lang="en-US" sz="2400" dirty="0">
                <a:solidFill>
                  <a:schemeClr val="dk1"/>
                </a:solidFill>
              </a:rPr>
              <a:t> </a:t>
            </a:r>
            <a:r>
              <a:rPr lang="en-US" sz="2400" dirty="0" smtClean="0">
                <a:solidFill>
                  <a:schemeClr val="dk1"/>
                </a:solidFill>
              </a:rPr>
              <a:t>       -This includes transfers from other districts and states</a:t>
            </a:r>
          </a:p>
          <a:p>
            <a:pPr lvl="5">
              <a:defRPr/>
            </a:pPr>
            <a:endParaRPr lang="en-US" sz="1600" dirty="0">
              <a:solidFill>
                <a:schemeClr val="dk1"/>
              </a:solidFill>
            </a:endParaRPr>
          </a:p>
          <a:p>
            <a:pPr marL="285750" indent="-285750">
              <a:spcBef>
                <a:spcPts val="0"/>
              </a:spcBef>
              <a:buFont typeface="Arial"/>
              <a:buChar char="•"/>
              <a:defRPr/>
            </a:pPr>
            <a:r>
              <a:rPr lang="en-US" sz="2400" b="1" dirty="0">
                <a:solidFill>
                  <a:schemeClr val="dk1"/>
                </a:solidFill>
              </a:rPr>
              <a:t>Any</a:t>
            </a:r>
            <a:r>
              <a:rPr lang="en-US" sz="2400" dirty="0">
                <a:solidFill>
                  <a:schemeClr val="dk1"/>
                </a:solidFill>
              </a:rPr>
              <a:t> student in grades 3 -12 experiencing difficulty as noted by a classroom teacher</a:t>
            </a:r>
          </a:p>
          <a:p>
            <a:pPr>
              <a:spcBef>
                <a:spcPts val="0"/>
              </a:spcBef>
              <a:defRPr/>
            </a:pPr>
            <a:endParaRPr lang="en-US" sz="2000" dirty="0">
              <a:solidFill>
                <a:schemeClr val="dk1"/>
              </a:solidFill>
            </a:endParaRPr>
          </a:p>
        </p:txBody>
      </p:sp>
    </p:spTree>
    <p:extLst>
      <p:ext uri="{BB962C8B-B14F-4D97-AF65-F5344CB8AC3E}">
        <p14:creationId xmlns:p14="http://schemas.microsoft.com/office/powerpoint/2010/main" val="249921449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905356"/>
            <a:ext cx="7772400" cy="750595"/>
          </a:xfrm>
        </p:spPr>
        <p:txBody>
          <a:bodyPr/>
          <a:lstStyle/>
          <a:p>
            <a:pPr algn="l"/>
            <a:r>
              <a:rPr lang="en-US" sz="2800" b="1" dirty="0" smtClean="0">
                <a:solidFill>
                  <a:srgbClr val="000000"/>
                </a:solidFill>
                <a:latin typeface="Calibri" charset="0"/>
              </a:rPr>
              <a:t>What is the designated screening tool?</a:t>
            </a:r>
          </a:p>
          <a:p>
            <a:pPr algn="l"/>
            <a:r>
              <a:rPr lang="en-US" sz="2800" dirty="0" smtClean="0">
                <a:solidFill>
                  <a:srgbClr val="000000"/>
                </a:solidFill>
                <a:latin typeface="Calibri" charset="0"/>
              </a:rPr>
              <a:t> </a:t>
            </a:r>
          </a:p>
          <a:p>
            <a:pPr algn="l"/>
            <a:r>
              <a:rPr lang="en-US" sz="2800" dirty="0" smtClean="0">
                <a:solidFill>
                  <a:srgbClr val="000000"/>
                </a:solidFill>
                <a:latin typeface="Calibri" charset="0"/>
              </a:rPr>
              <a:t>	The </a:t>
            </a:r>
            <a:r>
              <a:rPr lang="en-US" sz="2800" dirty="0">
                <a:solidFill>
                  <a:srgbClr val="000000"/>
                </a:solidFill>
                <a:latin typeface="Calibri" charset="0"/>
              </a:rPr>
              <a:t>Arkansas Department of Education shall </a:t>
            </a:r>
            <a:r>
              <a:rPr lang="en-US" sz="2800" dirty="0" smtClean="0">
                <a:solidFill>
                  <a:srgbClr val="000000"/>
                </a:solidFill>
                <a:latin typeface="Calibri" charset="0"/>
              </a:rPr>
              <a:t>adopt rules </a:t>
            </a:r>
            <a:r>
              <a:rPr lang="en-US" sz="2800" dirty="0">
                <a:solidFill>
                  <a:srgbClr val="000000"/>
                </a:solidFill>
                <a:latin typeface="Calibri" charset="0"/>
              </a:rPr>
              <a:t>to ensure that students will be screened using </a:t>
            </a:r>
            <a:r>
              <a:rPr lang="en-US" sz="2800" b="1" dirty="0" smtClean="0">
                <a:solidFill>
                  <a:srgbClr val="000000"/>
                </a:solidFill>
                <a:latin typeface="Calibri" charset="0"/>
              </a:rPr>
              <a:t>DIBELS.</a:t>
            </a:r>
            <a:r>
              <a:rPr lang="en-US" sz="2800" dirty="0" smtClean="0">
                <a:solidFill>
                  <a:srgbClr val="000000"/>
                </a:solidFill>
                <a:latin typeface="Calibri" charset="0"/>
              </a:rPr>
              <a:t> </a:t>
            </a:r>
            <a:endParaRPr lang="en-US" sz="2800" dirty="0">
              <a:solidFill>
                <a:srgbClr val="000000"/>
              </a:solidFill>
            </a:endParaRPr>
          </a:p>
        </p:txBody>
      </p:sp>
      <p:sp>
        <p:nvSpPr>
          <p:cNvPr id="3" name="Title 2"/>
          <p:cNvSpPr>
            <a:spLocks noGrp="1"/>
          </p:cNvSpPr>
          <p:nvPr>
            <p:ph type="ctrTitle"/>
          </p:nvPr>
        </p:nvSpPr>
        <p:spPr>
          <a:xfrm>
            <a:off x="685800" y="563303"/>
            <a:ext cx="7772400" cy="1159799"/>
          </a:xfrm>
        </p:spPr>
        <p:txBody>
          <a:bodyPr/>
          <a:lstStyle/>
          <a:p>
            <a:r>
              <a:rPr lang="en" sz="3200" b="1" dirty="0"/>
              <a:t>A.C.A. §</a:t>
            </a:r>
            <a:r>
              <a:rPr lang="en-US" sz="3200" b="1" dirty="0"/>
              <a:t> </a:t>
            </a:r>
            <a:r>
              <a:rPr lang="en-US" sz="3200" b="1" dirty="0">
                <a:latin typeface="Calibri" charset="0"/>
              </a:rPr>
              <a:t>6-41-603 Required Screening and Intervention</a:t>
            </a:r>
            <a:endParaRPr lang="en-US" sz="3200" dirty="0"/>
          </a:p>
        </p:txBody>
      </p:sp>
    </p:spTree>
    <p:extLst>
      <p:ext uri="{BB962C8B-B14F-4D97-AF65-F5344CB8AC3E}">
        <p14:creationId xmlns:p14="http://schemas.microsoft.com/office/powerpoint/2010/main" val="356802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666750"/>
            <a:ext cx="8229600" cy="762000"/>
          </a:xfrm>
        </p:spPr>
        <p:txBody>
          <a:bodyPr/>
          <a:lstStyle/>
          <a:p>
            <a:r>
              <a:rPr lang="en-US" sz="3200" dirty="0">
                <a:latin typeface="Calibri" charset="0"/>
              </a:rPr>
              <a:t/>
            </a:r>
            <a:br>
              <a:rPr lang="en-US" sz="3200" dirty="0">
                <a:latin typeface="Calibri" charset="0"/>
              </a:rPr>
            </a:br>
            <a:r>
              <a:rPr lang="en" sz="3200" b="1" dirty="0"/>
              <a:t>A.C.A. § </a:t>
            </a:r>
            <a:r>
              <a:rPr lang="en-US" sz="3200" b="1" dirty="0" smtClean="0">
                <a:latin typeface="Calibri" charset="0"/>
              </a:rPr>
              <a:t>6</a:t>
            </a:r>
            <a:r>
              <a:rPr lang="en-US" sz="3200" b="1" dirty="0">
                <a:latin typeface="Calibri" charset="0"/>
              </a:rPr>
              <a:t>-41-601	Findings</a:t>
            </a:r>
            <a:br>
              <a:rPr lang="en-US" sz="3200" b="1" dirty="0">
                <a:latin typeface="Calibri" charset="0"/>
              </a:rPr>
            </a:br>
            <a:endParaRPr lang="en-US" sz="3200" b="1" dirty="0">
              <a:latin typeface="Calibri" charset="0"/>
            </a:endParaRPr>
          </a:p>
        </p:txBody>
      </p:sp>
      <p:sp>
        <p:nvSpPr>
          <p:cNvPr id="61442" name="TextBox 3"/>
          <p:cNvSpPr txBox="1">
            <a:spLocks noChangeArrowheads="1"/>
          </p:cNvSpPr>
          <p:nvPr/>
        </p:nvSpPr>
        <p:spPr bwMode="auto">
          <a:xfrm>
            <a:off x="533400" y="1504950"/>
            <a:ext cx="8077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2800" dirty="0"/>
              <a:t>Delayed identification is detrimental to a child’s academic success and self-esteem.</a:t>
            </a:r>
          </a:p>
          <a:p>
            <a:pPr eaLnBrk="1" hangingPunct="1">
              <a:buFont typeface="Arial" charset="0"/>
              <a:buChar char="•"/>
            </a:pPr>
            <a:endParaRPr lang="en-US" sz="2800" dirty="0"/>
          </a:p>
          <a:p>
            <a:pPr eaLnBrk="1" hangingPunct="1">
              <a:buFont typeface="Arial" charset="0"/>
              <a:buChar char="•"/>
            </a:pPr>
            <a:r>
              <a:rPr lang="en-US" sz="2800" dirty="0"/>
              <a:t>Dyslexia can be successfully treated.</a:t>
            </a:r>
          </a:p>
          <a:p>
            <a:pPr eaLnBrk="1" hangingPunct="1">
              <a:buFont typeface="Arial" charset="0"/>
              <a:buChar char="•"/>
            </a:pPr>
            <a:endParaRPr lang="en-US" sz="2800" dirty="0"/>
          </a:p>
          <a:p>
            <a:pPr eaLnBrk="1" hangingPunct="1">
              <a:buFont typeface="Arial" charset="0"/>
              <a:buChar char="•"/>
            </a:pPr>
            <a:r>
              <a:rPr lang="en-US" sz="2800" dirty="0"/>
              <a:t>Early identification and intervention is significantly less than the cost of intensive remediation.</a:t>
            </a:r>
          </a:p>
        </p:txBody>
      </p:sp>
    </p:spTree>
    <p:extLst>
      <p:ext uri="{BB962C8B-B14F-4D97-AF65-F5344CB8AC3E}">
        <p14:creationId xmlns:p14="http://schemas.microsoft.com/office/powerpoint/2010/main" val="719465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742950"/>
            <a:ext cx="8229600" cy="838200"/>
          </a:xfrm>
        </p:spPr>
        <p:txBody>
          <a:bodyPr/>
          <a:lstStyle/>
          <a:p>
            <a:r>
              <a:rPr lang="en-US" sz="3200" b="1" dirty="0">
                <a:latin typeface="Calibri" charset="0"/>
              </a:rPr>
              <a:t/>
            </a:r>
            <a:br>
              <a:rPr lang="en-US" sz="3200" b="1" dirty="0">
                <a:latin typeface="Calibri" charset="0"/>
              </a:rPr>
            </a:br>
            <a:r>
              <a:rPr lang="en" sz="3200" b="1" dirty="0"/>
              <a:t>A.C.A. §</a:t>
            </a:r>
            <a:r>
              <a:rPr lang="en-US" sz="3200" b="1" dirty="0"/>
              <a:t> </a:t>
            </a:r>
            <a:r>
              <a:rPr lang="en-US" sz="3200" b="1" dirty="0" smtClean="0">
                <a:latin typeface="Calibri" charset="0"/>
              </a:rPr>
              <a:t>6</a:t>
            </a:r>
            <a:r>
              <a:rPr lang="en-US" sz="3200" b="1" dirty="0">
                <a:latin typeface="Calibri" charset="0"/>
              </a:rPr>
              <a:t>-41-603 Required Screening and Intervention</a:t>
            </a:r>
            <a:br>
              <a:rPr lang="en-US" sz="3200" b="1" dirty="0">
                <a:latin typeface="Calibri" charset="0"/>
              </a:rPr>
            </a:br>
            <a:endParaRPr lang="en-US" sz="3200" b="1" dirty="0">
              <a:latin typeface="Calibri" charset="0"/>
            </a:endParaRPr>
          </a:p>
        </p:txBody>
      </p:sp>
      <p:sp>
        <p:nvSpPr>
          <p:cNvPr id="3" name="TextBox 2"/>
          <p:cNvSpPr txBox="1"/>
          <p:nvPr/>
        </p:nvSpPr>
        <p:spPr>
          <a:xfrm>
            <a:off x="609600" y="1733550"/>
            <a:ext cx="7924800" cy="3262431"/>
          </a:xfrm>
          <a:prstGeom prst="rect">
            <a:avLst/>
          </a:prstGeom>
          <a:noFill/>
        </p:spPr>
        <p:txBody>
          <a:bodyPr>
            <a:spAutoFit/>
          </a:bodyPr>
          <a:lstStyle/>
          <a:p>
            <a:pPr>
              <a:spcBef>
                <a:spcPts val="0"/>
              </a:spcBef>
              <a:defRPr/>
            </a:pPr>
            <a:r>
              <a:rPr lang="en-US" sz="2200" b="1" dirty="0" smtClean="0">
                <a:solidFill>
                  <a:schemeClr val="dk1"/>
                </a:solidFill>
              </a:rPr>
              <a:t>What </a:t>
            </a:r>
            <a:r>
              <a:rPr lang="en-US" sz="2200" b="1" dirty="0">
                <a:solidFill>
                  <a:schemeClr val="dk1"/>
                </a:solidFill>
              </a:rPr>
              <a:t>areas are to be assessed</a:t>
            </a:r>
            <a:r>
              <a:rPr lang="en-US" sz="2200" b="1" dirty="0" smtClean="0">
                <a:solidFill>
                  <a:schemeClr val="dk1"/>
                </a:solidFill>
              </a:rPr>
              <a:t>?</a:t>
            </a:r>
          </a:p>
          <a:p>
            <a:pPr>
              <a:spcBef>
                <a:spcPts val="0"/>
              </a:spcBef>
              <a:defRPr/>
            </a:pPr>
            <a:endParaRPr lang="en-US" sz="1600" b="1" dirty="0">
              <a:solidFill>
                <a:schemeClr val="dk1"/>
              </a:solidFill>
            </a:endParaRPr>
          </a:p>
          <a:p>
            <a:pPr>
              <a:spcBef>
                <a:spcPts val="0"/>
              </a:spcBef>
              <a:defRPr/>
            </a:pPr>
            <a:r>
              <a:rPr lang="en" sz="2200" dirty="0">
                <a:solidFill>
                  <a:schemeClr val="dk1"/>
                </a:solidFill>
              </a:rPr>
              <a:t>The screening should include:</a:t>
            </a:r>
          </a:p>
          <a:p>
            <a:pPr marL="457200" indent="-361950">
              <a:spcBef>
                <a:spcPts val="0"/>
              </a:spcBef>
              <a:buClr>
                <a:schemeClr val="dk1"/>
              </a:buClr>
              <a:buSzPct val="100000"/>
              <a:buFont typeface="Calibri"/>
              <a:buChar char="•"/>
              <a:defRPr/>
            </a:pPr>
            <a:r>
              <a:rPr lang="en" sz="2200" dirty="0">
                <a:solidFill>
                  <a:schemeClr val="dk1"/>
                </a:solidFill>
              </a:rPr>
              <a:t>Phonological and phonemic awareness;</a:t>
            </a:r>
          </a:p>
          <a:p>
            <a:pPr marL="457200" indent="-361950">
              <a:spcBef>
                <a:spcPts val="0"/>
              </a:spcBef>
              <a:buClr>
                <a:schemeClr val="dk1"/>
              </a:buClr>
              <a:buSzPct val="100000"/>
              <a:buFont typeface="Calibri"/>
              <a:buChar char="•"/>
              <a:defRPr/>
            </a:pPr>
            <a:r>
              <a:rPr lang="en" sz="2200" dirty="0">
                <a:solidFill>
                  <a:schemeClr val="dk1"/>
                </a:solidFill>
              </a:rPr>
              <a:t>Sound symbol recognition;</a:t>
            </a:r>
          </a:p>
          <a:p>
            <a:pPr marL="457200" indent="-361950">
              <a:spcBef>
                <a:spcPts val="0"/>
              </a:spcBef>
              <a:buClr>
                <a:schemeClr val="dk1"/>
              </a:buClr>
              <a:buSzPct val="100000"/>
              <a:buFont typeface="Calibri"/>
              <a:buChar char="•"/>
              <a:defRPr/>
            </a:pPr>
            <a:r>
              <a:rPr lang="en" sz="2200" dirty="0">
                <a:solidFill>
                  <a:schemeClr val="dk1"/>
                </a:solidFill>
              </a:rPr>
              <a:t>Alphabet knowledge;</a:t>
            </a:r>
          </a:p>
          <a:p>
            <a:pPr marL="457200" indent="-361950">
              <a:spcBef>
                <a:spcPts val="0"/>
              </a:spcBef>
              <a:buClr>
                <a:schemeClr val="dk1"/>
              </a:buClr>
              <a:buSzPct val="100000"/>
              <a:buFont typeface="Calibri"/>
              <a:buChar char="•"/>
              <a:defRPr/>
            </a:pPr>
            <a:r>
              <a:rPr lang="en" sz="2200" dirty="0">
                <a:solidFill>
                  <a:schemeClr val="dk1"/>
                </a:solidFill>
              </a:rPr>
              <a:t>Decoding skills;</a:t>
            </a:r>
          </a:p>
          <a:p>
            <a:pPr marL="457200" indent="-361950">
              <a:spcBef>
                <a:spcPts val="0"/>
              </a:spcBef>
              <a:buClr>
                <a:schemeClr val="dk1"/>
              </a:buClr>
              <a:buSzPct val="100000"/>
              <a:buFont typeface="Calibri"/>
              <a:buChar char="•"/>
              <a:defRPr/>
            </a:pPr>
            <a:r>
              <a:rPr lang="en" sz="2200" b="1" dirty="0">
                <a:solidFill>
                  <a:schemeClr val="dk1"/>
                </a:solidFill>
              </a:rPr>
              <a:t>Rapid naming skills; </a:t>
            </a:r>
            <a:r>
              <a:rPr lang="en" sz="2200" dirty="0">
                <a:solidFill>
                  <a:schemeClr val="dk1"/>
                </a:solidFill>
              </a:rPr>
              <a:t>and</a:t>
            </a:r>
          </a:p>
          <a:p>
            <a:pPr marL="457200" indent="-361950">
              <a:spcBef>
                <a:spcPts val="0"/>
              </a:spcBef>
              <a:buClr>
                <a:schemeClr val="dk1"/>
              </a:buClr>
              <a:buSzPct val="100000"/>
              <a:buFont typeface="Calibri"/>
              <a:buChar char="•"/>
              <a:defRPr/>
            </a:pPr>
            <a:r>
              <a:rPr lang="en" sz="2200" b="1" dirty="0">
                <a:solidFill>
                  <a:schemeClr val="dk1"/>
                </a:solidFill>
              </a:rPr>
              <a:t>Encoding.</a:t>
            </a:r>
          </a:p>
          <a:p>
            <a:pPr>
              <a:defRPr/>
            </a:pPr>
            <a:endParaRPr lang="en-US" dirty="0"/>
          </a:p>
        </p:txBody>
      </p:sp>
    </p:spTree>
    <p:extLst>
      <p:ext uri="{BB962C8B-B14F-4D97-AF65-F5344CB8AC3E}">
        <p14:creationId xmlns:p14="http://schemas.microsoft.com/office/powerpoint/2010/main" val="633924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08637" y="1802699"/>
            <a:ext cx="8229600" cy="3072785"/>
          </a:xfrm>
          <a:prstGeom prst="rect">
            <a:avLst/>
          </a:prstGeom>
        </p:spPr>
        <p:txBody>
          <a:bodyPr lIns="91425" tIns="91425" rIns="91425" bIns="91425" anchor="ctr" anchorCtr="0">
            <a:noAutofit/>
          </a:bodyPr>
          <a:lstStyle/>
          <a:p>
            <a:pPr algn="l" rtl="0">
              <a:spcBef>
                <a:spcPts val="0"/>
              </a:spcBef>
              <a:buNone/>
            </a:pPr>
            <a:r>
              <a:rPr lang="en-US" sz="2400" dirty="0" smtClean="0"/>
              <a:t>If DIBELS Screening indicates the need for intervention, the Response to Intervention (RTI) shall be used to address the needs of the student.</a:t>
            </a:r>
            <a:br>
              <a:rPr lang="en-US" sz="2400" dirty="0" smtClean="0"/>
            </a:br>
            <a:r>
              <a:rPr lang="en-US" sz="2400" dirty="0"/>
              <a:t/>
            </a:r>
            <a:br>
              <a:rPr lang="en-US" sz="2400" dirty="0"/>
            </a:br>
            <a:r>
              <a:rPr lang="en-US" sz="2400" dirty="0" smtClean="0"/>
              <a:t>If RTI indicates the possibility of dyslexia, the student shall be evaluated.</a:t>
            </a:r>
            <a:br>
              <a:rPr lang="en-US" sz="2400" dirty="0" smtClean="0"/>
            </a:br>
            <a:endParaRPr lang="en" sz="2400" dirty="0"/>
          </a:p>
        </p:txBody>
      </p:sp>
      <p:sp>
        <p:nvSpPr>
          <p:cNvPr id="3" name="TextBox 2"/>
          <p:cNvSpPr txBox="1"/>
          <p:nvPr/>
        </p:nvSpPr>
        <p:spPr>
          <a:xfrm>
            <a:off x="600838" y="600900"/>
            <a:ext cx="8078878" cy="1015663"/>
          </a:xfrm>
          <a:prstGeom prst="rect">
            <a:avLst/>
          </a:prstGeom>
          <a:noFill/>
        </p:spPr>
        <p:txBody>
          <a:bodyPr wrap="square" rtlCol="0">
            <a:spAutoFit/>
          </a:bodyPr>
          <a:lstStyle/>
          <a:p>
            <a:pPr algn="ctr"/>
            <a:r>
              <a:rPr lang="en" sz="3000" b="1" dirty="0"/>
              <a:t>A.C.A. § 6-41-603</a:t>
            </a:r>
            <a:r>
              <a:rPr lang="en-US" sz="3000" b="1" dirty="0"/>
              <a:t> Required Screening and Intervention</a:t>
            </a:r>
            <a:endParaRPr lang="en-US" sz="3000" dirty="0"/>
          </a:p>
        </p:txBody>
      </p:sp>
    </p:spTree>
    <p:extLst>
      <p:ext uri="{BB962C8B-B14F-4D97-AF65-F5344CB8AC3E}">
        <p14:creationId xmlns:p14="http://schemas.microsoft.com/office/powerpoint/2010/main" val="2174023994"/>
      </p:ext>
    </p:extLst>
  </p:cSld>
  <p:clrMapOvr>
    <a:masterClrMapping/>
  </p:clrMapOvr>
  <p:transition xmlns:p14="http://schemas.microsoft.com/office/powerpoint/2010/mai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p:cNvGrpSpPr>
          <p:nvPr/>
        </p:nvGrpSpPr>
        <p:grpSpPr bwMode="auto">
          <a:xfrm>
            <a:off x="457200" y="914400"/>
            <a:ext cx="2266950" cy="2132013"/>
            <a:chOff x="457200" y="1219200"/>
            <a:chExt cx="2266950" cy="2843213"/>
          </a:xfrm>
        </p:grpSpPr>
        <p:sp>
          <p:nvSpPr>
            <p:cNvPr id="42007" name="Rectangle 4"/>
            <p:cNvSpPr>
              <a:spLocks noChangeArrowheads="1"/>
            </p:cNvSpPr>
            <p:nvPr/>
          </p:nvSpPr>
          <p:spPr bwMode="auto">
            <a:xfrm>
              <a:off x="457200" y="1219200"/>
              <a:ext cx="2266950" cy="422275"/>
            </a:xfrm>
            <a:prstGeom prst="rect">
              <a:avLst/>
            </a:prstGeom>
            <a:solidFill>
              <a:srgbClr val="CCFFCC"/>
            </a:solidFill>
            <a:ln w="25400">
              <a:solidFill>
                <a:schemeClr val="tx1"/>
              </a:solidFill>
              <a:miter lim="800000"/>
              <a:headEnd type="none" w="sm" len="sm"/>
              <a:tailEnd type="none" w="sm" len="sm"/>
            </a:ln>
          </p:spPr>
          <p:txBody>
            <a:bodyPr anchor="ctr"/>
            <a:lstStyle/>
            <a:p>
              <a:pPr algn="ctr"/>
              <a:r>
                <a:rPr lang="en-US" sz="2400" b="1" dirty="0">
                  <a:latin typeface="Arial" charset="0"/>
                </a:rPr>
                <a:t>TIER 1</a:t>
              </a:r>
            </a:p>
          </p:txBody>
        </p:sp>
        <p:sp>
          <p:nvSpPr>
            <p:cNvPr id="42008" name="Rectangle 5"/>
            <p:cNvSpPr>
              <a:spLocks noChangeArrowheads="1"/>
            </p:cNvSpPr>
            <p:nvPr/>
          </p:nvSpPr>
          <p:spPr bwMode="auto">
            <a:xfrm>
              <a:off x="457200" y="1795463"/>
              <a:ext cx="2266950" cy="2266950"/>
            </a:xfrm>
            <a:prstGeom prst="rect">
              <a:avLst/>
            </a:prstGeom>
            <a:solidFill>
              <a:srgbClr val="CCFFCC"/>
            </a:solidFill>
            <a:ln w="25400">
              <a:solidFill>
                <a:schemeClr val="tx1"/>
              </a:solidFill>
              <a:miter lim="800000"/>
              <a:headEnd type="none" w="sm" len="sm"/>
              <a:tailEnd type="none" w="sm" len="sm"/>
            </a:ln>
          </p:spPr>
          <p:txBody>
            <a:bodyPr anchor="ctr"/>
            <a:lstStyle/>
            <a:p>
              <a:pPr algn="ctr" eaLnBrk="0" hangingPunct="0">
                <a:spcBef>
                  <a:spcPct val="50000"/>
                </a:spcBef>
              </a:pPr>
              <a:r>
                <a:rPr lang="en-US" sz="1600" b="1" dirty="0">
                  <a:latin typeface="Arial" charset="0"/>
                </a:rPr>
                <a:t>General Education (Core) Classroom Instruction</a:t>
              </a:r>
            </a:p>
            <a:p>
              <a:pPr algn="ctr" eaLnBrk="0" hangingPunct="0">
                <a:spcBef>
                  <a:spcPct val="50000"/>
                </a:spcBef>
              </a:pPr>
              <a:r>
                <a:rPr lang="en-US" sz="1600" b="1" dirty="0">
                  <a:latin typeface="Arial" charset="0"/>
                </a:rPr>
                <a:t>_________________</a:t>
              </a:r>
            </a:p>
            <a:p>
              <a:pPr algn="ctr" eaLnBrk="0" hangingPunct="0">
                <a:spcBef>
                  <a:spcPct val="50000"/>
                </a:spcBef>
              </a:pPr>
              <a:r>
                <a:rPr lang="en-US" sz="1600" b="1" dirty="0">
                  <a:latin typeface="Arial" charset="0"/>
                </a:rPr>
                <a:t>All Students</a:t>
              </a:r>
            </a:p>
          </p:txBody>
        </p:sp>
      </p:grpSp>
      <p:sp>
        <p:nvSpPr>
          <p:cNvPr id="11285" name="Rectangle 6"/>
          <p:cNvSpPr>
            <a:spLocks noChangeArrowheads="1"/>
          </p:cNvSpPr>
          <p:nvPr/>
        </p:nvSpPr>
        <p:spPr bwMode="auto">
          <a:xfrm>
            <a:off x="457200" y="3246438"/>
            <a:ext cx="2266950" cy="1268412"/>
          </a:xfrm>
          <a:prstGeom prst="rect">
            <a:avLst/>
          </a:prstGeom>
          <a:solidFill>
            <a:srgbClr val="CCFFCC"/>
          </a:solidFill>
          <a:ln w="25400">
            <a:solidFill>
              <a:schemeClr val="tx1"/>
            </a:solidFill>
            <a:miter lim="800000"/>
            <a:headEnd type="none" w="sm" len="sm"/>
            <a:tailEnd type="none" w="sm" len="sm"/>
          </a:ln>
        </p:spPr>
        <p:txBody>
          <a:bodyPr anchor="ctr"/>
          <a:lstStyle/>
          <a:p>
            <a:pPr algn="ctr"/>
            <a:r>
              <a:rPr lang="en-US" sz="1000" b="1" dirty="0">
                <a:solidFill>
                  <a:srgbClr val="990000"/>
                </a:solidFill>
                <a:latin typeface="Arial" charset="0"/>
              </a:rPr>
              <a:t>Universal Screening /</a:t>
            </a:r>
          </a:p>
          <a:p>
            <a:pPr algn="ctr"/>
            <a:r>
              <a:rPr lang="en-US" sz="1000" b="1" u="sng" dirty="0">
                <a:solidFill>
                  <a:srgbClr val="990000"/>
                </a:solidFill>
                <a:latin typeface="Arial" charset="0"/>
              </a:rPr>
              <a:t>Benchmark Assessments</a:t>
            </a:r>
            <a:br>
              <a:rPr lang="en-US" sz="1000" b="1" u="sng" dirty="0">
                <a:solidFill>
                  <a:srgbClr val="990000"/>
                </a:solidFill>
                <a:latin typeface="Arial" charset="0"/>
              </a:rPr>
            </a:br>
            <a:r>
              <a:rPr lang="en-US" sz="100" b="1" u="sng" dirty="0">
                <a:solidFill>
                  <a:srgbClr val="990000"/>
                </a:solidFill>
                <a:latin typeface="Arial" charset="0"/>
              </a:rPr>
              <a:t/>
            </a:r>
            <a:br>
              <a:rPr lang="en-US" sz="100" b="1" u="sng" dirty="0">
                <a:solidFill>
                  <a:srgbClr val="990000"/>
                </a:solidFill>
                <a:latin typeface="Arial" charset="0"/>
              </a:rPr>
            </a:br>
            <a:r>
              <a:rPr lang="en-US" sz="1000" dirty="0">
                <a:latin typeface="Arial" charset="0"/>
              </a:rPr>
              <a:t>Phonological awareness</a:t>
            </a:r>
            <a:br>
              <a:rPr lang="en-US" sz="1000" dirty="0">
                <a:latin typeface="Arial" charset="0"/>
              </a:rPr>
            </a:br>
            <a:r>
              <a:rPr lang="en-US" sz="1000" dirty="0">
                <a:latin typeface="Arial" charset="0"/>
              </a:rPr>
              <a:t>Sound symbol recognition</a:t>
            </a:r>
            <a:br>
              <a:rPr lang="en-US" sz="1000" dirty="0">
                <a:latin typeface="Arial" charset="0"/>
              </a:rPr>
            </a:br>
            <a:r>
              <a:rPr lang="en-US" sz="1000" dirty="0">
                <a:latin typeface="Arial" charset="0"/>
              </a:rPr>
              <a:t>Alphabet knowledge</a:t>
            </a:r>
            <a:br>
              <a:rPr lang="en-US" sz="1000" dirty="0">
                <a:latin typeface="Arial" charset="0"/>
              </a:rPr>
            </a:br>
            <a:r>
              <a:rPr lang="en-US" sz="1000" dirty="0">
                <a:latin typeface="Arial" charset="0"/>
              </a:rPr>
              <a:t>Decoding skills</a:t>
            </a:r>
            <a:br>
              <a:rPr lang="en-US" sz="1000" dirty="0">
                <a:latin typeface="Arial" charset="0"/>
              </a:rPr>
            </a:br>
            <a:r>
              <a:rPr lang="en-US" sz="1000" dirty="0">
                <a:latin typeface="Arial" charset="0"/>
              </a:rPr>
              <a:t>Rapid naming skills</a:t>
            </a:r>
            <a:br>
              <a:rPr lang="en-US" sz="1000" dirty="0">
                <a:latin typeface="Arial" charset="0"/>
              </a:rPr>
            </a:br>
            <a:r>
              <a:rPr lang="en-US" sz="1000" dirty="0">
                <a:latin typeface="Arial" charset="0"/>
              </a:rPr>
              <a:t>Encoding skills</a:t>
            </a:r>
          </a:p>
        </p:txBody>
      </p:sp>
      <p:cxnSp>
        <p:nvCxnSpPr>
          <p:cNvPr id="11286" name="AutoShape 7"/>
          <p:cNvCxnSpPr>
            <a:cxnSpLocks noChangeShapeType="1"/>
            <a:stCxn id="42008" idx="2"/>
            <a:endCxn id="11285" idx="0"/>
          </p:cNvCxnSpPr>
          <p:nvPr/>
        </p:nvCxnSpPr>
        <p:spPr bwMode="auto">
          <a:xfrm>
            <a:off x="1590675" y="3046413"/>
            <a:ext cx="0" cy="200025"/>
          </a:xfrm>
          <a:prstGeom prst="straightConnector1">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cxnSp>
      <p:sp>
        <p:nvSpPr>
          <p:cNvPr id="11281" name="Rectangle 11"/>
          <p:cNvSpPr>
            <a:spLocks noChangeArrowheads="1"/>
          </p:cNvSpPr>
          <p:nvPr/>
        </p:nvSpPr>
        <p:spPr bwMode="auto">
          <a:xfrm>
            <a:off x="3429000" y="4046538"/>
            <a:ext cx="2266950" cy="600075"/>
          </a:xfrm>
          <a:prstGeom prst="rect">
            <a:avLst/>
          </a:prstGeom>
          <a:solidFill>
            <a:srgbClr val="FFFF99"/>
          </a:solidFill>
          <a:ln w="25400">
            <a:solidFill>
              <a:schemeClr val="tx1"/>
            </a:solidFill>
            <a:miter lim="800000"/>
            <a:headEnd type="none" w="sm" len="sm"/>
            <a:tailEnd type="none" w="sm" len="sm"/>
          </a:ln>
        </p:spPr>
        <p:txBody>
          <a:bodyPr anchor="ctr"/>
          <a:lstStyle/>
          <a:p>
            <a:pPr algn="ctr"/>
            <a:r>
              <a:rPr lang="en-US" sz="1400" b="1" dirty="0">
                <a:solidFill>
                  <a:srgbClr val="990000"/>
                </a:solidFill>
                <a:latin typeface="Arial" charset="0"/>
              </a:rPr>
              <a:t>Progress Monitoring</a:t>
            </a:r>
          </a:p>
        </p:txBody>
      </p:sp>
      <p:cxnSp>
        <p:nvCxnSpPr>
          <p:cNvPr id="11282" name="AutoShape 12"/>
          <p:cNvCxnSpPr>
            <a:cxnSpLocks noChangeShapeType="1"/>
            <a:stCxn id="41999" idx="2"/>
            <a:endCxn id="11281" idx="0"/>
          </p:cNvCxnSpPr>
          <p:nvPr/>
        </p:nvCxnSpPr>
        <p:spPr bwMode="auto">
          <a:xfrm>
            <a:off x="4562475" y="3814763"/>
            <a:ext cx="0" cy="231775"/>
          </a:xfrm>
          <a:prstGeom prst="straightConnector1">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cxnSp>
      <p:grpSp>
        <p:nvGrpSpPr>
          <p:cNvPr id="4" name="Group 13"/>
          <p:cNvGrpSpPr>
            <a:grpSpLocks/>
          </p:cNvGrpSpPr>
          <p:nvPr/>
        </p:nvGrpSpPr>
        <p:grpSpPr bwMode="auto">
          <a:xfrm>
            <a:off x="6324600" y="1847850"/>
            <a:ext cx="2266950" cy="3162300"/>
            <a:chOff x="4041" y="1604"/>
            <a:chExt cx="1428" cy="2395"/>
          </a:xfrm>
        </p:grpSpPr>
        <p:sp>
          <p:nvSpPr>
            <p:cNvPr id="42005" name="Rectangle 14"/>
            <p:cNvSpPr>
              <a:spLocks noChangeArrowheads="1"/>
            </p:cNvSpPr>
            <p:nvPr/>
          </p:nvSpPr>
          <p:spPr bwMode="auto">
            <a:xfrm>
              <a:off x="4041" y="1604"/>
              <a:ext cx="1428" cy="266"/>
            </a:xfrm>
            <a:prstGeom prst="rect">
              <a:avLst/>
            </a:prstGeom>
            <a:solidFill>
              <a:srgbClr val="CC0000">
                <a:alpha val="34117"/>
              </a:srgbClr>
            </a:solidFill>
            <a:ln w="25400">
              <a:solidFill>
                <a:schemeClr val="tx1"/>
              </a:solidFill>
              <a:miter lim="800000"/>
              <a:headEnd type="none" w="sm" len="sm"/>
              <a:tailEnd type="none" w="sm" len="sm"/>
            </a:ln>
          </p:spPr>
          <p:txBody>
            <a:bodyPr anchor="ctr"/>
            <a:lstStyle/>
            <a:p>
              <a:pPr algn="ctr"/>
              <a:r>
                <a:rPr lang="en-US" sz="2400" b="1" dirty="0">
                  <a:latin typeface="Arial" charset="0"/>
                </a:rPr>
                <a:t>TIER 3</a:t>
              </a:r>
            </a:p>
          </p:txBody>
        </p:sp>
        <p:sp>
          <p:nvSpPr>
            <p:cNvPr id="42006" name="Rectangle 15"/>
            <p:cNvSpPr>
              <a:spLocks noChangeArrowheads="1"/>
            </p:cNvSpPr>
            <p:nvPr/>
          </p:nvSpPr>
          <p:spPr bwMode="auto">
            <a:xfrm>
              <a:off x="4041" y="1967"/>
              <a:ext cx="1428" cy="2032"/>
            </a:xfrm>
            <a:prstGeom prst="rect">
              <a:avLst/>
            </a:prstGeom>
            <a:solidFill>
              <a:srgbClr val="CC0000">
                <a:alpha val="34117"/>
              </a:srgbClr>
            </a:solidFill>
            <a:ln w="25400">
              <a:solidFill>
                <a:schemeClr val="tx1"/>
              </a:solidFill>
              <a:miter lim="800000"/>
              <a:headEnd type="none" w="sm" len="sm"/>
              <a:tailEnd type="none" w="sm" len="sm"/>
            </a:ln>
          </p:spPr>
          <p:txBody>
            <a:bodyPr anchor="ctr"/>
            <a:lstStyle/>
            <a:p>
              <a:pPr algn="ctr" eaLnBrk="0" hangingPunct="0">
                <a:spcBef>
                  <a:spcPct val="50000"/>
                </a:spcBef>
              </a:pPr>
              <a:r>
                <a:rPr lang="en-US" sz="1600" b="1" dirty="0">
                  <a:latin typeface="Arial" charset="0"/>
                </a:rPr>
                <a:t>Comprehensive Assessment</a:t>
              </a:r>
              <a:br>
                <a:rPr lang="en-US" sz="1600" b="1" dirty="0">
                  <a:latin typeface="Arial" charset="0"/>
                </a:rPr>
              </a:br>
              <a:r>
                <a:rPr lang="en-US" sz="1600" b="1" dirty="0">
                  <a:latin typeface="Arial" charset="0"/>
                </a:rPr>
                <a:t>__________________</a:t>
              </a:r>
            </a:p>
            <a:p>
              <a:pPr algn="ctr" eaLnBrk="0" hangingPunct="0">
                <a:spcBef>
                  <a:spcPct val="50000"/>
                </a:spcBef>
              </a:pPr>
              <a:r>
                <a:rPr lang="en-US" sz="1600" b="1" dirty="0">
                  <a:latin typeface="Arial" charset="0"/>
                </a:rPr>
                <a:t>Intensive Instruction</a:t>
              </a:r>
            </a:p>
            <a:p>
              <a:pPr algn="ctr" eaLnBrk="0" hangingPunct="0">
                <a:spcBef>
                  <a:spcPct val="50000"/>
                </a:spcBef>
              </a:pPr>
              <a:r>
                <a:rPr lang="en-US" sz="1600" b="1" dirty="0">
                  <a:latin typeface="Arial" charset="0"/>
                </a:rPr>
                <a:t>5-10 % _________________</a:t>
              </a:r>
            </a:p>
            <a:p>
              <a:pPr eaLnBrk="0" hangingPunct="0">
                <a:spcBef>
                  <a:spcPct val="50000"/>
                </a:spcBef>
              </a:pPr>
              <a:endParaRPr lang="en-US" sz="1600" b="1" dirty="0">
                <a:latin typeface="Arial" charset="0"/>
              </a:endParaRPr>
            </a:p>
            <a:p>
              <a:pPr eaLnBrk="0" hangingPunct="0">
                <a:spcBef>
                  <a:spcPct val="50000"/>
                </a:spcBef>
              </a:pPr>
              <a:endParaRPr lang="en-US" sz="1600" b="1" dirty="0">
                <a:latin typeface="Arial" charset="0"/>
              </a:endParaRPr>
            </a:p>
          </p:txBody>
        </p:sp>
      </p:grpSp>
      <p:grpSp>
        <p:nvGrpSpPr>
          <p:cNvPr id="5" name="Group 16"/>
          <p:cNvGrpSpPr>
            <a:grpSpLocks/>
          </p:cNvGrpSpPr>
          <p:nvPr/>
        </p:nvGrpSpPr>
        <p:grpSpPr bwMode="auto">
          <a:xfrm>
            <a:off x="2724150" y="1527175"/>
            <a:ext cx="704850" cy="2390775"/>
            <a:chOff x="1716" y="1330"/>
            <a:chExt cx="444" cy="2008"/>
          </a:xfrm>
        </p:grpSpPr>
        <p:cxnSp>
          <p:nvCxnSpPr>
            <p:cNvPr id="42003" name="AutoShape 17"/>
            <p:cNvCxnSpPr>
              <a:cxnSpLocks noChangeShapeType="1"/>
              <a:stCxn id="11285" idx="3"/>
              <a:endCxn id="41998" idx="1"/>
            </p:cNvCxnSpPr>
            <p:nvPr/>
          </p:nvCxnSpPr>
          <p:spPr bwMode="auto">
            <a:xfrm flipV="1">
              <a:off x="1716" y="1330"/>
              <a:ext cx="444" cy="1978"/>
            </a:xfrm>
            <a:prstGeom prst="bentConnector3">
              <a:avLst>
                <a:gd name="adj1" fmla="val 5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2004" name="Rectangle 18"/>
            <p:cNvSpPr>
              <a:spLocks noChangeArrowheads="1"/>
            </p:cNvSpPr>
            <p:nvPr/>
          </p:nvSpPr>
          <p:spPr bwMode="auto">
            <a:xfrm>
              <a:off x="1719" y="3079"/>
              <a:ext cx="29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1400" b="1" dirty="0">
                  <a:latin typeface="Arial" charset="0"/>
                </a:rPr>
                <a:t>ID</a:t>
              </a:r>
            </a:p>
          </p:txBody>
        </p:sp>
      </p:grpSp>
      <p:grpSp>
        <p:nvGrpSpPr>
          <p:cNvPr id="6" name="Group 19"/>
          <p:cNvGrpSpPr>
            <a:grpSpLocks/>
          </p:cNvGrpSpPr>
          <p:nvPr/>
        </p:nvGrpSpPr>
        <p:grpSpPr bwMode="auto">
          <a:xfrm>
            <a:off x="5686425" y="2000250"/>
            <a:ext cx="652463" cy="2614613"/>
            <a:chOff x="3582" y="1749"/>
            <a:chExt cx="411" cy="1919"/>
          </a:xfrm>
        </p:grpSpPr>
        <p:cxnSp>
          <p:nvCxnSpPr>
            <p:cNvPr id="42001" name="AutoShape 20"/>
            <p:cNvCxnSpPr>
              <a:cxnSpLocks noChangeShapeType="1"/>
            </p:cNvCxnSpPr>
            <p:nvPr/>
          </p:nvCxnSpPr>
          <p:spPr bwMode="auto">
            <a:xfrm flipV="1">
              <a:off x="3582" y="1749"/>
              <a:ext cx="411" cy="1681"/>
            </a:xfrm>
            <a:prstGeom prst="bentConnector3">
              <a:avLst>
                <a:gd name="adj1" fmla="val 4988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2002" name="Rectangle 21"/>
            <p:cNvSpPr>
              <a:spLocks noChangeArrowheads="1"/>
            </p:cNvSpPr>
            <p:nvPr/>
          </p:nvSpPr>
          <p:spPr bwMode="auto">
            <a:xfrm>
              <a:off x="3582" y="3442"/>
              <a:ext cx="290"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sz="1400" b="1" dirty="0">
                  <a:latin typeface="Arial" charset="0"/>
                </a:rPr>
                <a:t>ID</a:t>
              </a:r>
            </a:p>
          </p:txBody>
        </p:sp>
      </p:grpSp>
      <p:grpSp>
        <p:nvGrpSpPr>
          <p:cNvPr id="14" name="Group 13"/>
          <p:cNvGrpSpPr>
            <a:grpSpLocks/>
          </p:cNvGrpSpPr>
          <p:nvPr/>
        </p:nvGrpSpPr>
        <p:grpSpPr bwMode="auto">
          <a:xfrm>
            <a:off x="3429000" y="1343025"/>
            <a:ext cx="2279650" cy="2471738"/>
            <a:chOff x="3429000" y="1524001"/>
            <a:chExt cx="2279650" cy="3295702"/>
          </a:xfrm>
        </p:grpSpPr>
        <p:sp>
          <p:nvSpPr>
            <p:cNvPr id="41998" name="Rectangle 9"/>
            <p:cNvSpPr>
              <a:spLocks noChangeArrowheads="1"/>
            </p:cNvSpPr>
            <p:nvPr/>
          </p:nvSpPr>
          <p:spPr bwMode="auto">
            <a:xfrm>
              <a:off x="3429000" y="1524001"/>
              <a:ext cx="2266950" cy="489479"/>
            </a:xfrm>
            <a:prstGeom prst="rect">
              <a:avLst/>
            </a:prstGeom>
            <a:solidFill>
              <a:srgbClr val="FFFF99"/>
            </a:solidFill>
            <a:ln w="25400">
              <a:solidFill>
                <a:schemeClr val="tx1"/>
              </a:solidFill>
              <a:miter lim="800000"/>
              <a:headEnd type="none" w="sm" len="sm"/>
              <a:tailEnd type="none" w="sm" len="sm"/>
            </a:ln>
          </p:spPr>
          <p:txBody>
            <a:bodyPr anchor="ctr"/>
            <a:lstStyle/>
            <a:p>
              <a:pPr algn="ctr"/>
              <a:r>
                <a:rPr lang="en-US" sz="2400" b="1" dirty="0">
                  <a:latin typeface="Arial" charset="0"/>
                </a:rPr>
                <a:t>TIER 2</a:t>
              </a:r>
            </a:p>
          </p:txBody>
        </p:sp>
        <p:sp>
          <p:nvSpPr>
            <p:cNvPr id="41999" name="Rectangle 10"/>
            <p:cNvSpPr>
              <a:spLocks noChangeArrowheads="1"/>
            </p:cNvSpPr>
            <p:nvPr/>
          </p:nvSpPr>
          <p:spPr bwMode="auto">
            <a:xfrm>
              <a:off x="3429000" y="2191974"/>
              <a:ext cx="2266950" cy="2627729"/>
            </a:xfrm>
            <a:prstGeom prst="rect">
              <a:avLst/>
            </a:prstGeom>
            <a:solidFill>
              <a:srgbClr val="FFFF99"/>
            </a:solidFill>
            <a:ln w="25400">
              <a:solidFill>
                <a:schemeClr val="tx1"/>
              </a:solidFill>
              <a:miter lim="800000"/>
              <a:headEnd type="none" w="sm" len="sm"/>
              <a:tailEnd type="none" w="sm" len="sm"/>
            </a:ln>
          </p:spPr>
          <p:txBody>
            <a:bodyPr anchor="ctr"/>
            <a:lstStyle/>
            <a:p>
              <a:pPr eaLnBrk="0" hangingPunct="0">
                <a:spcBef>
                  <a:spcPct val="50000"/>
                </a:spcBef>
              </a:pPr>
              <a:endParaRPr lang="en-US" sz="1600" b="1" dirty="0">
                <a:solidFill>
                  <a:srgbClr val="990000"/>
                </a:solidFill>
                <a:latin typeface="Arial" charset="0"/>
              </a:endParaRPr>
            </a:p>
            <a:p>
              <a:pPr eaLnBrk="0" hangingPunct="0">
                <a:spcBef>
                  <a:spcPct val="50000"/>
                </a:spcBef>
              </a:pPr>
              <a:endParaRPr lang="en-US" sz="1600" b="1" dirty="0">
                <a:solidFill>
                  <a:srgbClr val="990000"/>
                </a:solidFill>
                <a:latin typeface="Arial" charset="0"/>
              </a:endParaRPr>
            </a:p>
          </p:txBody>
        </p:sp>
        <p:sp>
          <p:nvSpPr>
            <p:cNvPr id="42000" name="Rectangle 22"/>
            <p:cNvSpPr>
              <a:spLocks noChangeArrowheads="1"/>
            </p:cNvSpPr>
            <p:nvPr/>
          </p:nvSpPr>
          <p:spPr bwMode="auto">
            <a:xfrm>
              <a:off x="3429000" y="2235200"/>
              <a:ext cx="2279650" cy="176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p>
              <a:pPr algn="ctr"/>
              <a:r>
                <a:rPr lang="en-US" sz="1600" b="1" dirty="0">
                  <a:latin typeface="Arial" charset="0"/>
                </a:rPr>
                <a:t>Strategic Instruction</a:t>
              </a:r>
            </a:p>
            <a:p>
              <a:pPr algn="ctr"/>
              <a:r>
                <a:rPr lang="en-US" sz="1600" b="1" dirty="0">
                  <a:latin typeface="Arial" charset="0"/>
                </a:rPr>
                <a:t>(Intervention)</a:t>
              </a:r>
            </a:p>
            <a:p>
              <a:pPr algn="ctr"/>
              <a:r>
                <a:rPr lang="en-US" sz="1600" b="1" dirty="0">
                  <a:latin typeface="Arial" charset="0"/>
                </a:rPr>
                <a:t>20- 30%</a:t>
              </a:r>
            </a:p>
            <a:p>
              <a:pPr algn="ctr"/>
              <a:r>
                <a:rPr lang="en-US" sz="1600" b="1" dirty="0">
                  <a:latin typeface="Arial" charset="0"/>
                </a:rPr>
                <a:t>__________________</a:t>
              </a:r>
            </a:p>
            <a:p>
              <a:pPr algn="ctr"/>
              <a:endParaRPr lang="en-US" sz="1600" b="1" dirty="0">
                <a:latin typeface="Arial" charset="0"/>
              </a:endParaRPr>
            </a:p>
          </p:txBody>
        </p:sp>
      </p:grpSp>
      <p:sp>
        <p:nvSpPr>
          <p:cNvPr id="2" name="TextBox 1"/>
          <p:cNvSpPr txBox="1">
            <a:spLocks noChangeArrowheads="1"/>
          </p:cNvSpPr>
          <p:nvPr/>
        </p:nvSpPr>
        <p:spPr bwMode="auto">
          <a:xfrm>
            <a:off x="3429000" y="2876550"/>
            <a:ext cx="228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b="1" dirty="0"/>
              <a:t>With effective TIER 1 instruction</a:t>
            </a:r>
          </a:p>
          <a:p>
            <a:pPr algn="ctr" eaLnBrk="1" hangingPunct="1"/>
            <a:r>
              <a:rPr lang="en-US" sz="1600" b="1" dirty="0"/>
              <a:t>10 – 15%</a:t>
            </a:r>
            <a:endParaRPr lang="en-US" sz="1600" dirty="0"/>
          </a:p>
        </p:txBody>
      </p:sp>
      <p:sp>
        <p:nvSpPr>
          <p:cNvPr id="3" name="TextBox 2"/>
          <p:cNvSpPr txBox="1">
            <a:spLocks noChangeArrowheads="1"/>
          </p:cNvSpPr>
          <p:nvPr/>
        </p:nvSpPr>
        <p:spPr bwMode="auto">
          <a:xfrm>
            <a:off x="6324600" y="4095750"/>
            <a:ext cx="228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n-US" sz="1600" b="1" dirty="0"/>
              <a:t>With effective TIER 2 instruction</a:t>
            </a:r>
          </a:p>
          <a:p>
            <a:pPr algn="ctr" eaLnBrk="1" hangingPunct="1">
              <a:spcBef>
                <a:spcPct val="50000"/>
              </a:spcBef>
            </a:pPr>
            <a:r>
              <a:rPr lang="en-US" sz="1600" b="1" dirty="0"/>
              <a:t>5%</a:t>
            </a:r>
            <a:endParaRPr lang="en-US" sz="1600" dirty="0"/>
          </a:p>
        </p:txBody>
      </p:sp>
      <p:sp>
        <p:nvSpPr>
          <p:cNvPr id="41996" name="Title 6"/>
          <p:cNvSpPr>
            <a:spLocks noGrp="1"/>
          </p:cNvSpPr>
          <p:nvPr>
            <p:ph type="title"/>
          </p:nvPr>
        </p:nvSpPr>
        <p:spPr>
          <a:xfrm>
            <a:off x="3352800" y="457200"/>
            <a:ext cx="5486400" cy="857250"/>
          </a:xfrm>
        </p:spPr>
        <p:txBody>
          <a:bodyPr/>
          <a:lstStyle/>
          <a:p>
            <a:r>
              <a:rPr lang="en-US" dirty="0">
                <a:latin typeface="Calibri" charset="0"/>
              </a:rPr>
              <a:t> </a:t>
            </a:r>
            <a:r>
              <a:rPr lang="en-US" sz="3200" b="1" dirty="0">
                <a:latin typeface="Calibri" charset="0"/>
              </a:rPr>
              <a:t>Tiers of Instruction</a:t>
            </a:r>
          </a:p>
        </p:txBody>
      </p:sp>
      <p:sp>
        <p:nvSpPr>
          <p:cNvPr id="41997" name="TextBox 8"/>
          <p:cNvSpPr txBox="1">
            <a:spLocks noChangeArrowheads="1"/>
          </p:cNvSpPr>
          <p:nvPr/>
        </p:nvSpPr>
        <p:spPr bwMode="auto">
          <a:xfrm>
            <a:off x="685800" y="4705350"/>
            <a:ext cx="327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t> Timothy N. Odegard PhD, CALP</a:t>
            </a:r>
            <a:endParaRPr lang="en-US" sz="1800" dirty="0"/>
          </a:p>
        </p:txBody>
      </p:sp>
    </p:spTree>
    <p:extLst>
      <p:ext uri="{BB962C8B-B14F-4D97-AF65-F5344CB8AC3E}">
        <p14:creationId xmlns:p14="http://schemas.microsoft.com/office/powerpoint/2010/main" val="266049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8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5" grpId="0" animBg="1"/>
      <p:bldP spid="11281" grpId="0" animBg="1"/>
      <p:bldP spid="2"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1575963"/>
            <a:ext cx="8229600" cy="857400"/>
          </a:xfrm>
          <a:prstGeom prst="rect">
            <a:avLst/>
          </a:prstGeom>
        </p:spPr>
        <p:txBody>
          <a:bodyPr lIns="91425" tIns="91425" rIns="91425" bIns="91425" anchor="ctr" anchorCtr="0">
            <a:noAutofit/>
          </a:bodyPr>
          <a:lstStyle/>
          <a:p>
            <a:pPr algn="l" rtl="0">
              <a:spcBef>
                <a:spcPts val="0"/>
              </a:spcBef>
              <a:buNone/>
            </a:pPr>
            <a:r>
              <a:rPr lang="en" sz="3000" b="1" dirty="0"/>
              <a:t>Level 2: Dyslexia </a:t>
            </a:r>
            <a:r>
              <a:rPr lang="en" sz="3000" b="1" dirty="0" smtClean="0"/>
              <a:t>Evaluation</a:t>
            </a:r>
            <a:endParaRPr lang="en" sz="3000" b="1" dirty="0"/>
          </a:p>
        </p:txBody>
      </p:sp>
      <p:sp>
        <p:nvSpPr>
          <p:cNvPr id="64" name="Shape 64"/>
          <p:cNvSpPr txBox="1">
            <a:spLocks noGrp="1"/>
          </p:cNvSpPr>
          <p:nvPr>
            <p:ph type="body" idx="1"/>
          </p:nvPr>
        </p:nvSpPr>
        <p:spPr>
          <a:xfrm>
            <a:off x="223082" y="2285487"/>
            <a:ext cx="8851799" cy="3429600"/>
          </a:xfrm>
          <a:prstGeom prst="rect">
            <a:avLst/>
          </a:prstGeom>
        </p:spPr>
        <p:txBody>
          <a:bodyPr lIns="91425" tIns="91425" rIns="91425" bIns="91425" anchor="t" anchorCtr="0">
            <a:noAutofit/>
          </a:bodyPr>
          <a:lstStyle/>
          <a:p>
            <a:pPr marL="457200" lvl="0" indent="-355600" rtl="0">
              <a:lnSpc>
                <a:spcPct val="140000"/>
              </a:lnSpc>
              <a:spcBef>
                <a:spcPts val="0"/>
              </a:spcBef>
              <a:buClr>
                <a:schemeClr val="dk1"/>
              </a:buClr>
              <a:buSzPct val="100000"/>
              <a:buFont typeface="Calibri"/>
              <a:buChar char="•"/>
            </a:pPr>
            <a:r>
              <a:rPr lang="en" sz="2000" dirty="0" smtClean="0">
                <a:solidFill>
                  <a:schemeClr val="dk1"/>
                </a:solidFill>
              </a:rPr>
              <a:t>Completed </a:t>
            </a:r>
            <a:r>
              <a:rPr lang="en" sz="2000" dirty="0">
                <a:solidFill>
                  <a:schemeClr val="dk1"/>
                </a:solidFill>
              </a:rPr>
              <a:t>by a trained professional </a:t>
            </a:r>
            <a:r>
              <a:rPr lang="en" sz="2000" dirty="0"/>
              <a:t>using norm-referenced testing; </a:t>
            </a:r>
          </a:p>
          <a:p>
            <a:pPr marL="457200" lvl="0" indent="-355600" rtl="0">
              <a:lnSpc>
                <a:spcPct val="140000"/>
              </a:lnSpc>
              <a:spcBef>
                <a:spcPts val="0"/>
              </a:spcBef>
              <a:buClr>
                <a:schemeClr val="dk1"/>
              </a:buClr>
              <a:buSzPct val="100000"/>
              <a:buFont typeface="Calibri"/>
              <a:buChar char="•"/>
            </a:pPr>
            <a:r>
              <a:rPr lang="en" sz="2000" dirty="0"/>
              <a:t>Used to determine if markers of dyslexia are present; </a:t>
            </a:r>
          </a:p>
          <a:p>
            <a:pPr marL="457200" lvl="0" indent="-355600" rtl="0">
              <a:lnSpc>
                <a:spcPct val="140000"/>
              </a:lnSpc>
              <a:spcBef>
                <a:spcPts val="0"/>
              </a:spcBef>
              <a:buClr>
                <a:schemeClr val="dk1"/>
              </a:buClr>
              <a:buSzPct val="100000"/>
              <a:buFont typeface="Calibri"/>
              <a:buChar char="•"/>
            </a:pPr>
            <a:r>
              <a:rPr lang="en" sz="2000" dirty="0"/>
              <a:t>Used to determine if therapeutic services are warranted;</a:t>
            </a:r>
          </a:p>
          <a:p>
            <a:pPr marL="457200" lvl="0" indent="-355600" rtl="0">
              <a:lnSpc>
                <a:spcPct val="140000"/>
              </a:lnSpc>
              <a:spcBef>
                <a:spcPts val="0"/>
              </a:spcBef>
              <a:buClr>
                <a:schemeClr val="dk1"/>
              </a:buClr>
              <a:buSzPct val="100000"/>
              <a:buFont typeface="Calibri"/>
              <a:buChar char="•"/>
            </a:pPr>
            <a:r>
              <a:rPr lang="en" sz="2000" dirty="0"/>
              <a:t>Used to determine a student’s eligibility for services and accommodations under Section 504.</a:t>
            </a:r>
          </a:p>
          <a:p>
            <a:pPr lvl="0">
              <a:lnSpc>
                <a:spcPct val="140000"/>
              </a:lnSpc>
              <a:spcBef>
                <a:spcPts val="0"/>
              </a:spcBef>
              <a:buNone/>
            </a:pPr>
            <a:endParaRPr sz="2000" dirty="0"/>
          </a:p>
        </p:txBody>
      </p:sp>
      <p:sp>
        <p:nvSpPr>
          <p:cNvPr id="2" name="TextBox 1"/>
          <p:cNvSpPr txBox="1"/>
          <p:nvPr/>
        </p:nvSpPr>
        <p:spPr>
          <a:xfrm>
            <a:off x="607414" y="560300"/>
            <a:ext cx="7813556" cy="1015663"/>
          </a:xfrm>
          <a:prstGeom prst="rect">
            <a:avLst/>
          </a:prstGeom>
          <a:noFill/>
        </p:spPr>
        <p:txBody>
          <a:bodyPr wrap="square" rtlCol="0">
            <a:spAutoFit/>
          </a:bodyPr>
          <a:lstStyle/>
          <a:p>
            <a:pPr algn="ctr"/>
            <a:r>
              <a:rPr lang="en" sz="3000" b="1" dirty="0" smtClean="0"/>
              <a:t>A.C.A. § 6-41-604</a:t>
            </a:r>
            <a:r>
              <a:rPr lang="en-US" sz="3000" b="1" dirty="0" smtClean="0"/>
              <a:t> Additional Dyslexia Evaluation and Services</a:t>
            </a:r>
            <a:endParaRPr lang="en-US" sz="3000" b="1" dirty="0"/>
          </a:p>
        </p:txBody>
      </p:sp>
    </p:spTree>
  </p:cSld>
  <p:clrMapOvr>
    <a:masterClrMapping/>
  </p:clrMapOvr>
  <p:transition xmlns:p14="http://schemas.microsoft.com/office/powerpoint/2010/mai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456223"/>
            <a:ext cx="8229600" cy="1128900"/>
          </a:xfrm>
          <a:prstGeom prst="rect">
            <a:avLst/>
          </a:prstGeom>
        </p:spPr>
        <p:txBody>
          <a:bodyPr lIns="91425" tIns="91425" rIns="91425" bIns="91425" anchor="ctr" anchorCtr="0">
            <a:noAutofit/>
          </a:bodyPr>
          <a:lstStyle/>
          <a:p>
            <a:r>
              <a:rPr lang="en" sz="2400" b="1" dirty="0"/>
              <a:t>A.C.A. § 6-41-605 </a:t>
            </a:r>
            <a:r>
              <a:rPr lang="en" sz="2400" b="1" dirty="0" smtClean="0"/>
              <a:t>Instructional </a:t>
            </a:r>
            <a:r>
              <a:rPr lang="en" sz="2400" b="1" dirty="0"/>
              <a:t>Approaches</a:t>
            </a:r>
          </a:p>
          <a:p>
            <a:pPr marL="457200" indent="457200" algn="l">
              <a:spcBef>
                <a:spcPts val="0"/>
              </a:spcBef>
              <a:buNone/>
            </a:pPr>
            <a:r>
              <a:rPr lang="en" sz="1800" b="0" dirty="0"/>
              <a:t>						</a:t>
            </a:r>
            <a:endParaRPr lang="en" dirty="0"/>
          </a:p>
        </p:txBody>
      </p:sp>
      <p:sp>
        <p:nvSpPr>
          <p:cNvPr id="101" name="Shape 101"/>
          <p:cNvSpPr txBox="1">
            <a:spLocks noGrp="1"/>
          </p:cNvSpPr>
          <p:nvPr>
            <p:ph type="body" idx="1"/>
          </p:nvPr>
        </p:nvSpPr>
        <p:spPr>
          <a:xfrm>
            <a:off x="5149500" y="1334875"/>
            <a:ext cx="3994500" cy="3808500"/>
          </a:xfrm>
          <a:prstGeom prst="rect">
            <a:avLst/>
          </a:prstGeom>
        </p:spPr>
        <p:txBody>
          <a:bodyPr lIns="91425" tIns="91425" rIns="91425" bIns="91425" anchor="t" anchorCtr="0">
            <a:noAutofit/>
          </a:bodyPr>
          <a:lstStyle/>
          <a:p>
            <a:pPr rtl="0">
              <a:spcBef>
                <a:spcPts val="0"/>
              </a:spcBef>
              <a:buNone/>
            </a:pPr>
            <a:r>
              <a:rPr lang="en" sz="2000" b="1"/>
              <a:t>Principles of Instruction:</a:t>
            </a:r>
          </a:p>
          <a:p>
            <a:pPr marL="457200" lvl="0" indent="-342900" rtl="0">
              <a:lnSpc>
                <a:spcPct val="150000"/>
              </a:lnSpc>
              <a:spcBef>
                <a:spcPts val="0"/>
              </a:spcBef>
              <a:buClr>
                <a:schemeClr val="dk1"/>
              </a:buClr>
              <a:buSzPct val="100000"/>
              <a:buFont typeface="Calibri"/>
              <a:buChar char="•"/>
            </a:pPr>
            <a:r>
              <a:rPr lang="en" sz="1800"/>
              <a:t>Explicit, direct instruction</a:t>
            </a:r>
          </a:p>
          <a:p>
            <a:pPr marL="457200" lvl="0" indent="-342900" rtl="0">
              <a:lnSpc>
                <a:spcPct val="150000"/>
              </a:lnSpc>
              <a:spcBef>
                <a:spcPts val="0"/>
              </a:spcBef>
              <a:buClr>
                <a:schemeClr val="dk1"/>
              </a:buClr>
              <a:buSzPct val="100000"/>
              <a:buFont typeface="Calibri"/>
              <a:buChar char="•"/>
            </a:pPr>
            <a:r>
              <a:rPr lang="en" sz="1800"/>
              <a:t>Systematic, sequential, and cumulative</a:t>
            </a:r>
          </a:p>
          <a:p>
            <a:pPr marL="457200" lvl="0" indent="-342900" rtl="0">
              <a:lnSpc>
                <a:spcPct val="150000"/>
              </a:lnSpc>
              <a:spcBef>
                <a:spcPts val="0"/>
              </a:spcBef>
              <a:buClr>
                <a:schemeClr val="dk1"/>
              </a:buClr>
              <a:buSzPct val="100000"/>
              <a:buFont typeface="Calibri"/>
              <a:buChar char="•"/>
            </a:pPr>
            <a:r>
              <a:rPr lang="en" sz="1800"/>
              <a:t>Individualized</a:t>
            </a:r>
          </a:p>
          <a:p>
            <a:pPr marL="457200" lvl="0" indent="-342900" rtl="0">
              <a:lnSpc>
                <a:spcPct val="150000"/>
              </a:lnSpc>
              <a:spcBef>
                <a:spcPts val="0"/>
              </a:spcBef>
              <a:buClr>
                <a:schemeClr val="dk1"/>
              </a:buClr>
              <a:buSzPct val="100000"/>
              <a:buFont typeface="Calibri"/>
              <a:buChar char="•"/>
            </a:pPr>
            <a:r>
              <a:rPr lang="en" sz="1800"/>
              <a:t>Comprehensive and inclusive (meaning based)</a:t>
            </a:r>
          </a:p>
          <a:p>
            <a:pPr marL="457200" lvl="0" indent="-342900" rtl="0">
              <a:lnSpc>
                <a:spcPct val="150000"/>
              </a:lnSpc>
              <a:spcBef>
                <a:spcPts val="0"/>
              </a:spcBef>
              <a:buClr>
                <a:schemeClr val="dk1"/>
              </a:buClr>
              <a:buSzPct val="100000"/>
              <a:buFont typeface="Calibri"/>
              <a:buChar char="•"/>
            </a:pPr>
            <a:r>
              <a:rPr lang="en" sz="1800"/>
              <a:t>Multisensory</a:t>
            </a:r>
          </a:p>
          <a:p>
            <a:pPr lvl="0" rtl="0">
              <a:lnSpc>
                <a:spcPct val="150000"/>
              </a:lnSpc>
              <a:spcBef>
                <a:spcPts val="0"/>
              </a:spcBef>
              <a:buNone/>
            </a:pPr>
            <a:endParaRPr sz="1800"/>
          </a:p>
          <a:p>
            <a:pPr>
              <a:spcBef>
                <a:spcPts val="0"/>
              </a:spcBef>
              <a:buNone/>
            </a:pPr>
            <a:endParaRPr sz="2400"/>
          </a:p>
        </p:txBody>
      </p:sp>
      <p:sp>
        <p:nvSpPr>
          <p:cNvPr id="102" name="Shape 102"/>
          <p:cNvSpPr txBox="1">
            <a:spLocks noGrp="1"/>
          </p:cNvSpPr>
          <p:nvPr>
            <p:ph type="body" idx="2"/>
          </p:nvPr>
        </p:nvSpPr>
        <p:spPr>
          <a:xfrm>
            <a:off x="457200" y="1260325"/>
            <a:ext cx="4453799" cy="3882899"/>
          </a:xfrm>
          <a:prstGeom prst="rect">
            <a:avLst/>
          </a:prstGeom>
        </p:spPr>
        <p:txBody>
          <a:bodyPr lIns="91425" tIns="91425" rIns="91425" bIns="91425" anchor="t" anchorCtr="0">
            <a:noAutofit/>
          </a:bodyPr>
          <a:lstStyle/>
          <a:p>
            <a:pPr rtl="0">
              <a:spcBef>
                <a:spcPts val="0"/>
              </a:spcBef>
              <a:buNone/>
            </a:pPr>
            <a:r>
              <a:rPr lang="en" sz="2000" b="1" dirty="0"/>
              <a:t>Content:</a:t>
            </a:r>
          </a:p>
          <a:p>
            <a:pPr marL="457200" lvl="0" indent="-342900" rtl="0">
              <a:lnSpc>
                <a:spcPct val="130000"/>
              </a:lnSpc>
              <a:spcBef>
                <a:spcPts val="0"/>
              </a:spcBef>
              <a:buClr>
                <a:schemeClr val="dk1"/>
              </a:buClr>
              <a:buSzPct val="100000"/>
              <a:buFont typeface="Calibri"/>
              <a:buChar char="•"/>
            </a:pPr>
            <a:r>
              <a:rPr lang="en" sz="1800" dirty="0"/>
              <a:t>Phonology / phonological awareness</a:t>
            </a:r>
          </a:p>
          <a:p>
            <a:pPr marL="457200" lvl="0" indent="-342900" rtl="0">
              <a:lnSpc>
                <a:spcPct val="130000"/>
              </a:lnSpc>
              <a:spcBef>
                <a:spcPts val="0"/>
              </a:spcBef>
              <a:buClr>
                <a:schemeClr val="dk1"/>
              </a:buClr>
              <a:buSzPct val="100000"/>
              <a:buFont typeface="Calibri"/>
              <a:buChar char="•"/>
            </a:pPr>
            <a:r>
              <a:rPr lang="en" sz="1800" dirty="0"/>
              <a:t>Sound-symbol association</a:t>
            </a:r>
          </a:p>
          <a:p>
            <a:pPr marL="457200" lvl="0" indent="-342900" rtl="0">
              <a:lnSpc>
                <a:spcPct val="130000"/>
              </a:lnSpc>
              <a:spcBef>
                <a:spcPts val="0"/>
              </a:spcBef>
              <a:buClr>
                <a:schemeClr val="dk1"/>
              </a:buClr>
              <a:buSzPct val="100000"/>
              <a:buFont typeface="Calibri"/>
              <a:buChar char="•"/>
            </a:pPr>
            <a:r>
              <a:rPr lang="en" sz="1800" dirty="0"/>
              <a:t>Syllable instruction</a:t>
            </a:r>
          </a:p>
          <a:p>
            <a:pPr marL="457200" lvl="0" indent="-342900" rtl="0">
              <a:lnSpc>
                <a:spcPct val="130000"/>
              </a:lnSpc>
              <a:spcBef>
                <a:spcPts val="0"/>
              </a:spcBef>
              <a:buClr>
                <a:schemeClr val="dk1"/>
              </a:buClr>
              <a:buSzPct val="100000"/>
              <a:buFont typeface="Calibri"/>
              <a:buChar char="•"/>
            </a:pPr>
            <a:r>
              <a:rPr lang="en" sz="1800" dirty="0"/>
              <a:t>Morphology</a:t>
            </a:r>
          </a:p>
          <a:p>
            <a:pPr marL="457200" lvl="0" indent="-342900" rtl="0">
              <a:lnSpc>
                <a:spcPct val="130000"/>
              </a:lnSpc>
              <a:spcBef>
                <a:spcPts val="0"/>
              </a:spcBef>
              <a:buClr>
                <a:schemeClr val="dk1"/>
              </a:buClr>
              <a:buSzPct val="100000"/>
              <a:buFont typeface="Calibri"/>
              <a:buChar char="•"/>
            </a:pPr>
            <a:r>
              <a:rPr lang="en" sz="1800" dirty="0"/>
              <a:t>Syntax</a:t>
            </a:r>
          </a:p>
          <a:p>
            <a:pPr marL="457200" lvl="0" indent="-342900" rtl="0">
              <a:lnSpc>
                <a:spcPct val="130000"/>
              </a:lnSpc>
              <a:spcBef>
                <a:spcPts val="0"/>
              </a:spcBef>
              <a:buClr>
                <a:schemeClr val="dk1"/>
              </a:buClr>
              <a:buSzPct val="100000"/>
              <a:buFont typeface="Calibri"/>
              <a:buChar char="•"/>
            </a:pPr>
            <a:r>
              <a:rPr lang="en" sz="1800" dirty="0" smtClean="0"/>
              <a:t>Semantics</a:t>
            </a:r>
            <a:endParaRPr lang="en" sz="1800" dirty="0"/>
          </a:p>
          <a:p>
            <a:pPr marL="457200" lvl="0" indent="-342900">
              <a:lnSpc>
                <a:spcPct val="130000"/>
              </a:lnSpc>
              <a:spcBef>
                <a:spcPts val="0"/>
              </a:spcBef>
              <a:buClr>
                <a:schemeClr val="dk1"/>
              </a:buClr>
              <a:buSzPct val="100000"/>
              <a:buFont typeface="Calibri"/>
              <a:buChar char="•"/>
            </a:pPr>
            <a:r>
              <a:rPr lang="en" sz="1800" dirty="0"/>
              <a:t>Strategies for decoding, encoding, word recognition, fluency, and comprehension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135"/>
            <a:ext cx="8229600" cy="857400"/>
          </a:xfrm>
        </p:spPr>
        <p:txBody>
          <a:bodyPr/>
          <a:lstStyle/>
          <a:p>
            <a:r>
              <a:rPr lang="en-US" sz="3600" dirty="0" smtClean="0"/>
              <a:t>Protection Under Section 504</a:t>
            </a:r>
            <a:endParaRPr lang="en-US" sz="3600" dirty="0"/>
          </a:p>
        </p:txBody>
      </p:sp>
      <p:sp>
        <p:nvSpPr>
          <p:cNvPr id="3" name="Text Placeholder 2"/>
          <p:cNvSpPr>
            <a:spLocks noGrp="1"/>
          </p:cNvSpPr>
          <p:nvPr>
            <p:ph type="body" idx="1"/>
          </p:nvPr>
        </p:nvSpPr>
        <p:spPr>
          <a:xfrm>
            <a:off x="223756" y="1200150"/>
            <a:ext cx="8229600" cy="3725699"/>
          </a:xfrm>
        </p:spPr>
        <p:txBody>
          <a:bodyPr/>
          <a:lstStyle/>
          <a:p>
            <a:pPr marL="203200" indent="0">
              <a:buNone/>
            </a:pPr>
            <a:r>
              <a:rPr lang="en-US" sz="1900" dirty="0" smtClean="0"/>
              <a:t>Section </a:t>
            </a:r>
            <a:r>
              <a:rPr lang="en-US" sz="1900" dirty="0"/>
              <a:t>504 covers qualified students with disabilities who attend schools receiving </a:t>
            </a:r>
            <a:r>
              <a:rPr lang="en-US" sz="1900" dirty="0" smtClean="0"/>
              <a:t>Federal financial </a:t>
            </a:r>
            <a:r>
              <a:rPr lang="en-US" sz="1900" dirty="0"/>
              <a:t>assistance. </a:t>
            </a:r>
            <a:endParaRPr lang="en-US" sz="1900" dirty="0" smtClean="0"/>
          </a:p>
          <a:p>
            <a:pPr marL="203200" indent="0">
              <a:lnSpc>
                <a:spcPct val="50000"/>
              </a:lnSpc>
              <a:buNone/>
            </a:pPr>
            <a:endParaRPr lang="en-US" sz="1900" dirty="0" smtClean="0"/>
          </a:p>
          <a:p>
            <a:pPr marL="203200" indent="0">
              <a:buNone/>
            </a:pPr>
            <a:r>
              <a:rPr lang="en-US" sz="1900" dirty="0" smtClean="0"/>
              <a:t>To </a:t>
            </a:r>
            <a:r>
              <a:rPr lang="en-US" sz="1900" dirty="0"/>
              <a:t>be protected under Section 504, a student must be determined to: </a:t>
            </a:r>
            <a:endParaRPr lang="en-US" sz="1900" dirty="0" smtClean="0"/>
          </a:p>
          <a:p>
            <a:pPr marL="203200" indent="0">
              <a:lnSpc>
                <a:spcPct val="50000"/>
              </a:lnSpc>
              <a:buNone/>
            </a:pPr>
            <a:endParaRPr lang="en-US" sz="1900" dirty="0"/>
          </a:p>
          <a:p>
            <a:pPr marL="203200" indent="0">
              <a:buNone/>
            </a:pPr>
            <a:r>
              <a:rPr lang="en-US" sz="1900" dirty="0" smtClean="0"/>
              <a:t>(</a:t>
            </a:r>
            <a:r>
              <a:rPr lang="en-US" sz="1900" dirty="0"/>
              <a:t>1</a:t>
            </a:r>
            <a:r>
              <a:rPr lang="en-US" sz="1900" dirty="0" smtClean="0"/>
              <a:t>) have </a:t>
            </a:r>
            <a:r>
              <a:rPr lang="en-US" sz="1900" dirty="0"/>
              <a:t>a physical or mental impairment that substantially limits one or more major </a:t>
            </a:r>
            <a:r>
              <a:rPr lang="en-US" sz="1900" dirty="0" smtClean="0"/>
              <a:t>life activities</a:t>
            </a:r>
            <a:r>
              <a:rPr lang="en-US" sz="1900" dirty="0"/>
              <a:t>; </a:t>
            </a:r>
            <a:r>
              <a:rPr lang="en-US" sz="1900" dirty="0" smtClean="0"/>
              <a:t>or</a:t>
            </a:r>
          </a:p>
          <a:p>
            <a:pPr marL="203200" indent="0">
              <a:buNone/>
            </a:pPr>
            <a:r>
              <a:rPr lang="en-US" sz="1900" dirty="0" smtClean="0"/>
              <a:t>(</a:t>
            </a:r>
            <a:r>
              <a:rPr lang="en-US" sz="1900" dirty="0"/>
              <a:t>2) have a record of such an impairment; or </a:t>
            </a:r>
            <a:endParaRPr lang="en-US" sz="1900" dirty="0" smtClean="0"/>
          </a:p>
          <a:p>
            <a:pPr marL="203200" indent="0">
              <a:buNone/>
            </a:pPr>
            <a:r>
              <a:rPr lang="en-US" sz="1900" dirty="0" smtClean="0"/>
              <a:t>(</a:t>
            </a:r>
            <a:r>
              <a:rPr lang="en-US" sz="1900" dirty="0"/>
              <a:t>3) </a:t>
            </a:r>
            <a:r>
              <a:rPr lang="en-US" sz="1900" dirty="0" smtClean="0"/>
              <a:t>be regarded </a:t>
            </a:r>
            <a:r>
              <a:rPr lang="en-US" sz="1900" dirty="0"/>
              <a:t>as having such </a:t>
            </a:r>
            <a:r>
              <a:rPr lang="en-US" sz="1900" dirty="0" smtClean="0"/>
              <a:t>an impairment</a:t>
            </a:r>
            <a:r>
              <a:rPr lang="en-US" sz="1900" dirty="0"/>
              <a:t>. </a:t>
            </a:r>
            <a:endParaRPr lang="en-US" sz="1900" dirty="0" smtClean="0"/>
          </a:p>
          <a:p>
            <a:pPr marL="203200" indent="0">
              <a:buNone/>
            </a:pPr>
            <a:endParaRPr lang="en-US" sz="1900" dirty="0"/>
          </a:p>
          <a:p>
            <a:pPr marL="203200" indent="0">
              <a:buNone/>
            </a:pPr>
            <a:r>
              <a:rPr lang="en-US" sz="1900" dirty="0" smtClean="0"/>
              <a:t>Section </a:t>
            </a:r>
            <a:r>
              <a:rPr lang="en-US" sz="1900" dirty="0"/>
              <a:t>504 requires that school districts provide a free appropriate </a:t>
            </a:r>
            <a:r>
              <a:rPr lang="en-US" sz="1900" dirty="0" smtClean="0"/>
              <a:t>public education </a:t>
            </a:r>
            <a:r>
              <a:rPr lang="en-US" sz="1900" dirty="0"/>
              <a:t>(FAPE) to qualified students in their jurisdictions who have a physical or </a:t>
            </a:r>
            <a:r>
              <a:rPr lang="en-US" sz="1900" dirty="0" smtClean="0"/>
              <a:t>mental impairment </a:t>
            </a:r>
            <a:r>
              <a:rPr lang="en-US" sz="1900" dirty="0"/>
              <a:t>that substantially limits one or </a:t>
            </a:r>
            <a:endParaRPr lang="en-US" sz="1900" dirty="0" smtClean="0"/>
          </a:p>
          <a:p>
            <a:pPr marL="203200" indent="0">
              <a:buNone/>
            </a:pPr>
            <a:r>
              <a:rPr lang="en-US" sz="1900" dirty="0" smtClean="0"/>
              <a:t>more </a:t>
            </a:r>
            <a:r>
              <a:rPr lang="en-US" sz="1900" dirty="0"/>
              <a:t>major life activities.</a:t>
            </a:r>
          </a:p>
        </p:txBody>
      </p:sp>
      <p:sp>
        <p:nvSpPr>
          <p:cNvPr id="4" name="TextBox 3"/>
          <p:cNvSpPr txBox="1"/>
          <p:nvPr/>
        </p:nvSpPr>
        <p:spPr>
          <a:xfrm>
            <a:off x="1578081" y="635058"/>
            <a:ext cx="184666"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43859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2845"/>
            <a:ext cx="8229600" cy="857400"/>
          </a:xfrm>
        </p:spPr>
        <p:txBody>
          <a:bodyPr/>
          <a:lstStyle/>
          <a:p>
            <a:r>
              <a:rPr lang="en-US" sz="3600" dirty="0" smtClean="0"/>
              <a:t>Resources </a:t>
            </a:r>
            <a:endParaRPr lang="en-US" sz="3600" dirty="0"/>
          </a:p>
        </p:txBody>
      </p:sp>
      <p:sp>
        <p:nvSpPr>
          <p:cNvPr id="3" name="Content Placeholder 2"/>
          <p:cNvSpPr>
            <a:spLocks noGrp="1"/>
          </p:cNvSpPr>
          <p:nvPr>
            <p:ph idx="1"/>
          </p:nvPr>
        </p:nvSpPr>
        <p:spPr/>
        <p:txBody>
          <a:bodyPr/>
          <a:lstStyle/>
          <a:p>
            <a:r>
              <a:rPr lang="en-US" dirty="0"/>
              <a:t>The Civil Rights of Students with Hidden Disabilities under Section 504 of </a:t>
            </a:r>
            <a:r>
              <a:rPr lang="en-US" dirty="0" smtClean="0"/>
              <a:t>the Rehabilitation </a:t>
            </a:r>
            <a:r>
              <a:rPr lang="en-US" dirty="0"/>
              <a:t>Act of </a:t>
            </a:r>
            <a:r>
              <a:rPr lang="en-US" dirty="0" smtClean="0"/>
              <a:t>1973   </a:t>
            </a:r>
            <a:r>
              <a:rPr lang="en-US" dirty="0" smtClean="0">
                <a:hlinkClick r:id="rId2"/>
              </a:rPr>
              <a:t>http</a:t>
            </a:r>
            <a:r>
              <a:rPr lang="en-US" dirty="0">
                <a:hlinkClick r:id="rId2"/>
              </a:rPr>
              <a:t>://www2.ed.gov/about/offices/list/ocr/docs/hq5269.</a:t>
            </a:r>
            <a:r>
              <a:rPr lang="en-US" dirty="0" smtClean="0">
                <a:hlinkClick r:id="rId2"/>
              </a:rPr>
              <a:t>html</a:t>
            </a:r>
            <a:endParaRPr lang="en-US" dirty="0" smtClean="0"/>
          </a:p>
          <a:p>
            <a:pPr marL="203200" indent="0">
              <a:buNone/>
            </a:pPr>
            <a:endParaRPr lang="en-US" dirty="0"/>
          </a:p>
          <a:p>
            <a:r>
              <a:rPr lang="en-US" dirty="0"/>
              <a:t>Protecting Students with Disabilities: Frequently Asked </a:t>
            </a:r>
            <a:r>
              <a:rPr lang="en-US" dirty="0" smtClean="0"/>
              <a:t>Questions                                               </a:t>
            </a:r>
            <a:r>
              <a:rPr lang="en-US" dirty="0" smtClean="0">
                <a:hlinkClick r:id="rId3"/>
              </a:rPr>
              <a:t>http</a:t>
            </a:r>
            <a:r>
              <a:rPr lang="en-US" dirty="0">
                <a:hlinkClick r:id="rId3"/>
              </a:rPr>
              <a:t>://www2.ed.gov/about/offices/list/ocr/</a:t>
            </a:r>
            <a:r>
              <a:rPr lang="en-US" dirty="0" smtClean="0">
                <a:hlinkClick r:id="rId3"/>
              </a:rPr>
              <a:t>504faq.html</a:t>
            </a:r>
            <a:endParaRPr lang="en-US" dirty="0" smtClean="0"/>
          </a:p>
          <a:p>
            <a:pPr marL="203200" indent="0">
              <a:buNone/>
            </a:pPr>
            <a:endParaRPr lang="en-US" dirty="0"/>
          </a:p>
          <a:p>
            <a:r>
              <a:rPr lang="en-US" dirty="0"/>
              <a:t>Arkansas Rehabilitation Services (ARS), a division of Arkansas Department of </a:t>
            </a:r>
            <a:r>
              <a:rPr lang="en-US" dirty="0" smtClean="0"/>
              <a:t>Career Education </a:t>
            </a:r>
            <a:r>
              <a:rPr lang="en-US" dirty="0"/>
              <a:t>(ACE)</a:t>
            </a:r>
            <a:r>
              <a:rPr lang="en-US" dirty="0" smtClean="0"/>
              <a:t>: </a:t>
            </a:r>
            <a:r>
              <a:rPr lang="en-US" dirty="0" smtClean="0">
                <a:hlinkClick r:id="rId4"/>
              </a:rPr>
              <a:t>http</a:t>
            </a:r>
            <a:r>
              <a:rPr lang="en-US" dirty="0">
                <a:hlinkClick r:id="rId4"/>
              </a:rPr>
              <a:t>://ace.arkansas.gov/arRehabServices/Pages/</a:t>
            </a:r>
            <a:r>
              <a:rPr lang="en-US" dirty="0" smtClean="0">
                <a:hlinkClick r:id="rId4"/>
              </a:rPr>
              <a:t>default.aspx</a:t>
            </a:r>
            <a:endParaRPr lang="en-US" dirty="0" smtClean="0"/>
          </a:p>
          <a:p>
            <a:pPr marL="203200" indent="0">
              <a:buNone/>
            </a:pPr>
            <a:endParaRPr lang="en-US" dirty="0"/>
          </a:p>
          <a:p>
            <a:r>
              <a:rPr lang="en-US" dirty="0"/>
              <a:t>ADE: The Americans With Disabilities Act – A </a:t>
            </a:r>
            <a:r>
              <a:rPr lang="en-US" dirty="0" smtClean="0"/>
              <a:t>Thumbnail Approach:                                         </a:t>
            </a:r>
            <a:r>
              <a:rPr lang="en-US" dirty="0" smtClean="0">
                <a:hlinkClick r:id="rId5"/>
              </a:rPr>
              <a:t>http</a:t>
            </a:r>
            <a:r>
              <a:rPr lang="en-US" dirty="0">
                <a:hlinkClick r:id="rId5"/>
              </a:rPr>
              <a:t>://ace.arkansas.gov/arRehabServices/programs/specialPrograms/</a:t>
            </a:r>
            <a:r>
              <a:rPr lang="en-US" dirty="0" smtClean="0">
                <a:hlinkClick r:id="rId5"/>
              </a:rPr>
              <a:t>governorCommissionOnPeopleWithDisabilities</a:t>
            </a:r>
            <a:r>
              <a:rPr lang="en-US" dirty="0">
                <a:hlinkClick r:id="rId5"/>
              </a:rPr>
              <a:t>/Pages/</a:t>
            </a:r>
            <a:r>
              <a:rPr lang="en-US" dirty="0" smtClean="0">
                <a:hlinkClick r:id="rId5"/>
              </a:rPr>
              <a:t>ADA.aspx</a:t>
            </a:r>
            <a:endParaRPr lang="en-US" dirty="0" smtClean="0"/>
          </a:p>
          <a:p>
            <a:pPr marL="203200" indent="0">
              <a:buNone/>
            </a:pPr>
            <a:endParaRPr lang="en-US" dirty="0"/>
          </a:p>
          <a:p>
            <a:r>
              <a:rPr lang="en-US" dirty="0"/>
              <a:t>Learning Disabilities Association of Arkansas (LDAA): </a:t>
            </a:r>
            <a:r>
              <a:rPr lang="en-US" dirty="0">
                <a:hlinkClick r:id="rId6"/>
              </a:rPr>
              <a:t>http://ldarkansas.org</a:t>
            </a:r>
            <a:r>
              <a:rPr lang="en-US" dirty="0" smtClean="0">
                <a:hlinkClick r:id="rId6"/>
              </a:rPr>
              <a:t>/</a:t>
            </a:r>
            <a:endParaRPr lang="en-US" dirty="0" smtClean="0"/>
          </a:p>
          <a:p>
            <a:endParaRPr lang="en-US" dirty="0"/>
          </a:p>
        </p:txBody>
      </p:sp>
    </p:spTree>
    <p:extLst>
      <p:ext uri="{BB962C8B-B14F-4D97-AF65-F5344CB8AC3E}">
        <p14:creationId xmlns:p14="http://schemas.microsoft.com/office/powerpoint/2010/main" val="4241129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203200" indent="0">
              <a:buNone/>
            </a:pPr>
            <a:endParaRPr lang="en-US" dirty="0" smtClean="0"/>
          </a:p>
          <a:p>
            <a:pPr marL="203200" indent="0">
              <a:buNone/>
            </a:pPr>
            <a:endParaRPr lang="en-US" dirty="0"/>
          </a:p>
          <a:p>
            <a:pPr marL="203200" indent="0">
              <a:buNone/>
            </a:pPr>
            <a:endParaRPr lang="en-US" dirty="0" smtClean="0"/>
          </a:p>
          <a:p>
            <a:pPr marL="203200" indent="0">
              <a:buNone/>
            </a:pPr>
            <a:endParaRPr lang="en-US" dirty="0"/>
          </a:p>
          <a:p>
            <a:pPr marL="203200" indent="0">
              <a:buNone/>
            </a:pPr>
            <a:endParaRPr lang="en-US" dirty="0" smtClean="0"/>
          </a:p>
          <a:p>
            <a:pPr marL="203200" indent="0">
              <a:buNone/>
            </a:pPr>
            <a:r>
              <a:rPr lang="en-US" sz="3600" dirty="0" smtClean="0"/>
              <a:t>Accommodations</a:t>
            </a:r>
            <a:endParaRPr lang="en-US" sz="3600" dirty="0"/>
          </a:p>
        </p:txBody>
      </p:sp>
      <p:pic>
        <p:nvPicPr>
          <p:cNvPr id="4" name="Picture 3" descr="Screen Shot 2014-11-06 at 10.25.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9339" y="617308"/>
            <a:ext cx="3700903" cy="4308541"/>
          </a:xfrm>
          <a:prstGeom prst="rect">
            <a:avLst/>
          </a:prstGeom>
        </p:spPr>
      </p:pic>
    </p:spTree>
    <p:extLst>
      <p:ext uri="{BB962C8B-B14F-4D97-AF65-F5344CB8AC3E}">
        <p14:creationId xmlns:p14="http://schemas.microsoft.com/office/powerpoint/2010/main" val="27863110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006"/>
            <a:ext cx="8229600" cy="512372"/>
          </a:xfrm>
        </p:spPr>
        <p:txBody>
          <a:bodyPr/>
          <a:lstStyle/>
          <a:p>
            <a:r>
              <a:rPr lang="en-US" sz="3200" dirty="0" smtClean="0"/>
              <a:t>Dyslexia Resources</a:t>
            </a:r>
            <a:endParaRPr lang="en-US" sz="3200" dirty="0"/>
          </a:p>
        </p:txBody>
      </p:sp>
      <p:sp>
        <p:nvSpPr>
          <p:cNvPr id="3" name="Text Placeholder 2"/>
          <p:cNvSpPr>
            <a:spLocks noGrp="1"/>
          </p:cNvSpPr>
          <p:nvPr>
            <p:ph type="body" idx="1"/>
          </p:nvPr>
        </p:nvSpPr>
        <p:spPr>
          <a:xfrm>
            <a:off x="326823" y="1200150"/>
            <a:ext cx="8534710" cy="3725699"/>
          </a:xfrm>
        </p:spPr>
        <p:txBody>
          <a:bodyPr/>
          <a:lstStyle/>
          <a:p>
            <a:pPr marL="203200" indent="0" algn="ctr">
              <a:buNone/>
            </a:pPr>
            <a:r>
              <a:rPr lang="en-US" sz="2400" b="1" dirty="0" smtClean="0"/>
              <a:t>Arkansas Department of Education (ADE) </a:t>
            </a:r>
          </a:p>
          <a:p>
            <a:pPr marL="203200" indent="0" algn="ctr">
              <a:buNone/>
            </a:pPr>
            <a:r>
              <a:rPr lang="en-US" sz="2400" b="1" dirty="0" smtClean="0"/>
              <a:t>Dyslexia Page</a:t>
            </a:r>
          </a:p>
          <a:p>
            <a:pPr marL="203200" indent="0" algn="ctr">
              <a:buNone/>
            </a:pPr>
            <a:endParaRPr lang="en-US" sz="2400" b="1" dirty="0"/>
          </a:p>
          <a:p>
            <a:pPr marL="660400" indent="-457200">
              <a:lnSpc>
                <a:spcPct val="140000"/>
              </a:lnSpc>
              <a:buAutoNum type="arabicPeriod"/>
            </a:pPr>
            <a:r>
              <a:rPr lang="en-US" sz="2400" b="1" dirty="0" smtClean="0"/>
              <a:t>Go </a:t>
            </a:r>
            <a:r>
              <a:rPr lang="en-US" sz="2400" b="1" dirty="0"/>
              <a:t>to:  </a:t>
            </a:r>
            <a:r>
              <a:rPr lang="en-US" sz="2400" b="1" dirty="0">
                <a:hlinkClick r:id="rId2"/>
              </a:rPr>
              <a:t>http://</a:t>
            </a:r>
            <a:r>
              <a:rPr lang="en-US" sz="2400" b="1" dirty="0" smtClean="0">
                <a:hlinkClick r:id="rId2"/>
              </a:rPr>
              <a:t>www.arkansased.org</a:t>
            </a:r>
            <a:endParaRPr lang="en-US" sz="2400" b="1" dirty="0" smtClean="0"/>
          </a:p>
          <a:p>
            <a:pPr marL="660400" indent="-457200">
              <a:lnSpc>
                <a:spcPct val="140000"/>
              </a:lnSpc>
              <a:buAutoNum type="arabicPeriod"/>
            </a:pPr>
            <a:r>
              <a:rPr lang="en-US" sz="2400" b="1" dirty="0" smtClean="0"/>
              <a:t>Click on the “D”</a:t>
            </a:r>
          </a:p>
          <a:p>
            <a:pPr marL="660400" indent="-457200">
              <a:lnSpc>
                <a:spcPct val="140000"/>
              </a:lnSpc>
              <a:buAutoNum type="arabicPeriod"/>
            </a:pPr>
            <a:r>
              <a:rPr lang="en-US" sz="2400" b="1" dirty="0" smtClean="0"/>
              <a:t>Select “Dyslexia”</a:t>
            </a:r>
          </a:p>
          <a:p>
            <a:pPr marL="660400" indent="-457200">
              <a:lnSpc>
                <a:spcPct val="140000"/>
              </a:lnSpc>
              <a:buAutoNum type="arabicPeriod"/>
            </a:pPr>
            <a:r>
              <a:rPr lang="en-US" sz="2400" b="1" dirty="0" smtClean="0"/>
              <a:t>Review Related Files</a:t>
            </a:r>
          </a:p>
          <a:p>
            <a:pPr marL="603250" lvl="1" indent="0">
              <a:lnSpc>
                <a:spcPct val="140000"/>
              </a:lnSpc>
              <a:buNone/>
            </a:pPr>
            <a:endParaRPr lang="en-US" sz="2400" b="1" dirty="0"/>
          </a:p>
        </p:txBody>
      </p:sp>
    </p:spTree>
    <p:extLst>
      <p:ext uri="{BB962C8B-B14F-4D97-AF65-F5344CB8AC3E}">
        <p14:creationId xmlns:p14="http://schemas.microsoft.com/office/powerpoint/2010/main" val="15235814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022"/>
            <a:ext cx="8229600" cy="484355"/>
          </a:xfrm>
        </p:spPr>
        <p:txBody>
          <a:bodyPr/>
          <a:lstStyle/>
          <a:p>
            <a:r>
              <a:rPr lang="en-US" sz="3200" dirty="0" smtClean="0"/>
              <a:t>Related Files</a:t>
            </a:r>
            <a:endParaRPr lang="en-US" sz="3200" dirty="0"/>
          </a:p>
        </p:txBody>
      </p:sp>
      <p:sp>
        <p:nvSpPr>
          <p:cNvPr id="3" name="Text Placeholder 2"/>
          <p:cNvSpPr>
            <a:spLocks noGrp="1"/>
          </p:cNvSpPr>
          <p:nvPr>
            <p:ph type="body" idx="1"/>
          </p:nvPr>
        </p:nvSpPr>
        <p:spPr/>
        <p:txBody>
          <a:bodyPr/>
          <a:lstStyle/>
          <a:p>
            <a:pPr marL="203200" indent="0">
              <a:buNone/>
            </a:pPr>
            <a:endParaRPr lang="en-US" dirty="0"/>
          </a:p>
        </p:txBody>
      </p:sp>
      <p:pic>
        <p:nvPicPr>
          <p:cNvPr id="4" name="Picture 3" descr="Screen Shot 2014-10-20 at 9.57.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79022"/>
            <a:ext cx="8229600" cy="4564478"/>
          </a:xfrm>
          <a:prstGeom prst="rect">
            <a:avLst/>
          </a:prstGeom>
        </p:spPr>
      </p:pic>
    </p:spTree>
    <p:extLst>
      <p:ext uri="{BB962C8B-B14F-4D97-AF65-F5344CB8AC3E}">
        <p14:creationId xmlns:p14="http://schemas.microsoft.com/office/powerpoint/2010/main" val="4102955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1031"/>
            <a:ext cx="8229600" cy="758176"/>
          </a:xfrm>
        </p:spPr>
        <p:txBody>
          <a:bodyPr/>
          <a:lstStyle/>
          <a:p>
            <a:r>
              <a:rPr lang="en-US" sz="3600" dirty="0" smtClean="0"/>
              <a:t>Findings</a:t>
            </a:r>
            <a:endParaRPr lang="en-US" sz="3600" dirty="0"/>
          </a:p>
        </p:txBody>
      </p:sp>
      <p:sp>
        <p:nvSpPr>
          <p:cNvPr id="3" name="Text Placeholder 2"/>
          <p:cNvSpPr>
            <a:spLocks noGrp="1"/>
          </p:cNvSpPr>
          <p:nvPr>
            <p:ph type="body" idx="1"/>
          </p:nvPr>
        </p:nvSpPr>
        <p:spPr>
          <a:xfrm>
            <a:off x="347256" y="1289906"/>
            <a:ext cx="8339544" cy="3635943"/>
          </a:xfrm>
        </p:spPr>
        <p:txBody>
          <a:bodyPr/>
          <a:lstStyle/>
          <a:p>
            <a:r>
              <a:rPr lang="en-US" sz="2000" dirty="0"/>
              <a:t>Over 30 years of </a:t>
            </a:r>
            <a:r>
              <a:rPr lang="en-US" sz="2000" b="1" dirty="0"/>
              <a:t>published</a:t>
            </a:r>
            <a:r>
              <a:rPr lang="en-US" sz="2000" dirty="0"/>
              <a:t> research on dyslexia. One of the major sources - National Institute of Health (NIH)</a:t>
            </a:r>
            <a:r>
              <a:rPr lang="en-US" sz="2000" dirty="0" smtClean="0"/>
              <a:t>.</a:t>
            </a:r>
          </a:p>
          <a:p>
            <a:pPr marL="203200" indent="0">
              <a:buNone/>
            </a:pPr>
            <a:endParaRPr lang="en-US" sz="2000" dirty="0"/>
          </a:p>
          <a:p>
            <a:r>
              <a:rPr lang="en-US" sz="2000" dirty="0" smtClean="0"/>
              <a:t>Dyslexia </a:t>
            </a:r>
            <a:r>
              <a:rPr lang="en-US" sz="2000" dirty="0"/>
              <a:t>represents one of the most common problems affecting children and adults</a:t>
            </a:r>
            <a:r>
              <a:rPr lang="en-US" sz="2000" dirty="0" smtClean="0"/>
              <a:t>.</a:t>
            </a:r>
          </a:p>
          <a:p>
            <a:pPr marL="203200" indent="0">
              <a:buNone/>
            </a:pPr>
            <a:endParaRPr lang="en-US" sz="2000" dirty="0"/>
          </a:p>
          <a:p>
            <a:r>
              <a:rPr lang="en-US" sz="2000" dirty="0"/>
              <a:t>Dyslexia is the most common and most carefully studied of the learning disabilities, affecting at least 80%of all individuals identified as </a:t>
            </a:r>
            <a:r>
              <a:rPr lang="en-US" sz="2000" dirty="0" smtClean="0"/>
              <a:t>having a specific </a:t>
            </a:r>
            <a:r>
              <a:rPr lang="en-US" sz="2000" dirty="0"/>
              <a:t>learning </a:t>
            </a:r>
            <a:r>
              <a:rPr lang="en-US" sz="2000" dirty="0" smtClean="0"/>
              <a:t>disability.</a:t>
            </a:r>
          </a:p>
          <a:p>
            <a:pPr marL="203200" indent="0">
              <a:buNone/>
            </a:pPr>
            <a:endParaRPr lang="en-US" sz="2000" dirty="0"/>
          </a:p>
          <a:p>
            <a:pPr marL="203200" indent="0">
              <a:buNone/>
            </a:pPr>
            <a:endParaRPr lang="en-US" sz="2000" dirty="0"/>
          </a:p>
          <a:p>
            <a:endParaRPr lang="en-US" dirty="0"/>
          </a:p>
        </p:txBody>
      </p:sp>
    </p:spTree>
    <p:extLst>
      <p:ext uri="{BB962C8B-B14F-4D97-AF65-F5344CB8AC3E}">
        <p14:creationId xmlns:p14="http://schemas.microsoft.com/office/powerpoint/2010/main" val="243053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419"/>
            <a:ext cx="8229600" cy="567260"/>
          </a:xfrm>
        </p:spPr>
        <p:txBody>
          <a:bodyPr/>
          <a:lstStyle/>
          <a:p>
            <a:r>
              <a:rPr lang="en-US" sz="3600" dirty="0"/>
              <a:t>National Institute of Health Study</a:t>
            </a:r>
          </a:p>
        </p:txBody>
      </p:sp>
      <p:sp>
        <p:nvSpPr>
          <p:cNvPr id="3" name="Text Placeholder 2"/>
          <p:cNvSpPr>
            <a:spLocks noGrp="1"/>
          </p:cNvSpPr>
          <p:nvPr>
            <p:ph type="body" idx="1"/>
          </p:nvPr>
        </p:nvSpPr>
        <p:spPr>
          <a:xfrm>
            <a:off x="457199" y="1309751"/>
            <a:ext cx="8472246" cy="3596254"/>
          </a:xfrm>
        </p:spPr>
        <p:txBody>
          <a:bodyPr/>
          <a:lstStyle/>
          <a:p>
            <a:endParaRPr lang="en-US" sz="2000" dirty="0" smtClean="0"/>
          </a:p>
          <a:p>
            <a:endParaRPr lang="en-US" sz="2000" dirty="0"/>
          </a:p>
          <a:p>
            <a:r>
              <a:rPr lang="en-US" sz="2000" dirty="0" smtClean="0"/>
              <a:t>NIH </a:t>
            </a:r>
            <a:r>
              <a:rPr lang="en-US" sz="2000" dirty="0"/>
              <a:t>tracked 5,000 children from across the country beginning when they were 4 years old until they graduated</a:t>
            </a:r>
            <a:r>
              <a:rPr lang="en-US" sz="2000" dirty="0" smtClean="0"/>
              <a:t>.</a:t>
            </a:r>
          </a:p>
          <a:p>
            <a:pPr marL="203200" indent="0">
              <a:buNone/>
            </a:pPr>
            <a:endParaRPr lang="en-US" sz="2000" dirty="0"/>
          </a:p>
          <a:p>
            <a:r>
              <a:rPr lang="en-US" sz="2000" dirty="0"/>
              <a:t>They had no way to know which kids would develop reading difficulties</a:t>
            </a:r>
            <a:r>
              <a:rPr lang="en-US" sz="2000" dirty="0" smtClean="0"/>
              <a:t>.</a:t>
            </a:r>
          </a:p>
          <a:p>
            <a:pPr marL="203200" indent="0">
              <a:buNone/>
            </a:pPr>
            <a:endParaRPr lang="en-US" sz="2000" dirty="0"/>
          </a:p>
          <a:p>
            <a:r>
              <a:rPr lang="en-US" sz="2000" dirty="0"/>
              <a:t>The results of the study were released in 1994</a:t>
            </a:r>
            <a:r>
              <a:rPr lang="en-US" sz="2000" dirty="0" smtClean="0"/>
              <a:t>.</a:t>
            </a:r>
          </a:p>
          <a:p>
            <a:pPr marL="203200" indent="0">
              <a:buNone/>
            </a:pPr>
            <a:endParaRPr lang="en-US" sz="2000" dirty="0"/>
          </a:p>
        </p:txBody>
      </p:sp>
    </p:spTree>
    <p:extLst>
      <p:ext uri="{BB962C8B-B14F-4D97-AF65-F5344CB8AC3E}">
        <p14:creationId xmlns:p14="http://schemas.microsoft.com/office/powerpoint/2010/main" val="157345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419"/>
            <a:ext cx="8229600" cy="567260"/>
          </a:xfrm>
        </p:spPr>
        <p:txBody>
          <a:bodyPr/>
          <a:lstStyle/>
          <a:p>
            <a:r>
              <a:rPr lang="en-US" sz="3600" dirty="0"/>
              <a:t>National Institute of Health Study</a:t>
            </a:r>
          </a:p>
        </p:txBody>
      </p:sp>
      <p:sp>
        <p:nvSpPr>
          <p:cNvPr id="3" name="Text Placeholder 2"/>
          <p:cNvSpPr>
            <a:spLocks noGrp="1"/>
          </p:cNvSpPr>
          <p:nvPr>
            <p:ph type="body" idx="1"/>
          </p:nvPr>
        </p:nvSpPr>
        <p:spPr>
          <a:xfrm>
            <a:off x="457199" y="1309751"/>
            <a:ext cx="8472246" cy="3596254"/>
          </a:xfrm>
        </p:spPr>
        <p:txBody>
          <a:bodyPr/>
          <a:lstStyle/>
          <a:p>
            <a:endParaRPr lang="en-US" sz="2000" dirty="0" smtClean="0"/>
          </a:p>
          <a:p>
            <a:r>
              <a:rPr lang="en-US" sz="2000" dirty="0"/>
              <a:t>NIH researchers report that dyslexia impacts 10% of our population. </a:t>
            </a:r>
          </a:p>
          <a:p>
            <a:pPr marL="203200" indent="0">
              <a:buNone/>
            </a:pPr>
            <a:r>
              <a:rPr lang="en-US" sz="2000" dirty="0"/>
              <a:t>  However, some researchers report numbers as high as 17-20%.</a:t>
            </a:r>
          </a:p>
          <a:p>
            <a:pPr marL="203200" indent="0">
              <a:lnSpc>
                <a:spcPct val="50000"/>
              </a:lnSpc>
              <a:buNone/>
            </a:pPr>
            <a:endParaRPr lang="en-US" sz="2000" dirty="0"/>
          </a:p>
          <a:p>
            <a:pPr marL="203200" indent="0">
              <a:buNone/>
            </a:pPr>
            <a:endParaRPr lang="en-US" sz="2000" dirty="0"/>
          </a:p>
          <a:p>
            <a:r>
              <a:rPr lang="en-US" sz="2000" dirty="0"/>
              <a:t>According to Yale University research, as many as one in five Americans have some degree of dyslexia, although only about 5 percent of children have been formally diagnosed. </a:t>
            </a:r>
          </a:p>
          <a:p>
            <a:pPr marL="203200" indent="0">
              <a:buNone/>
            </a:pPr>
            <a:endParaRPr lang="en-US" sz="2000" dirty="0"/>
          </a:p>
        </p:txBody>
      </p:sp>
    </p:spTree>
    <p:extLst>
      <p:ext uri="{BB962C8B-B14F-4D97-AF65-F5344CB8AC3E}">
        <p14:creationId xmlns:p14="http://schemas.microsoft.com/office/powerpoint/2010/main" val="2366584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93788"/>
            <a:ext cx="8229600" cy="4132061"/>
          </a:xfrm>
        </p:spPr>
        <p:txBody>
          <a:bodyPr/>
          <a:lstStyle/>
          <a:p>
            <a:pPr marL="0" indent="0" eaLnBrk="1" hangingPunct="1">
              <a:buNone/>
              <a:defRPr/>
            </a:pPr>
            <a:endParaRPr lang="en-US" sz="2800" dirty="0" smtClean="0">
              <a:solidFill>
                <a:schemeClr val="tx1"/>
              </a:solidFill>
            </a:endParaRPr>
          </a:p>
          <a:p>
            <a:pPr marL="0" indent="0" eaLnBrk="1" hangingPunct="1">
              <a:buNone/>
              <a:defRPr/>
            </a:pPr>
            <a:r>
              <a:rPr lang="en-US" sz="2800" dirty="0" smtClean="0">
                <a:solidFill>
                  <a:schemeClr val="tx1"/>
                </a:solidFill>
              </a:rPr>
              <a:t>The </a:t>
            </a:r>
            <a:r>
              <a:rPr lang="en-US" sz="2800" dirty="0">
                <a:solidFill>
                  <a:schemeClr val="tx1"/>
                </a:solidFill>
              </a:rPr>
              <a:t>early identification of children at-risk for reading failure coupled with appropriate reading interventions can reduce the percentage of children reading below the basic level in 4</a:t>
            </a:r>
            <a:r>
              <a:rPr lang="en-US" sz="2800" baseline="30000" dirty="0">
                <a:solidFill>
                  <a:schemeClr val="tx1"/>
                </a:solidFill>
              </a:rPr>
              <a:t>th</a:t>
            </a:r>
            <a:r>
              <a:rPr lang="en-US" sz="2800" dirty="0">
                <a:solidFill>
                  <a:schemeClr val="tx1"/>
                </a:solidFill>
              </a:rPr>
              <a:t> grade to 6% or less</a:t>
            </a:r>
            <a:r>
              <a:rPr lang="en-US" sz="2800" dirty="0" smtClean="0">
                <a:solidFill>
                  <a:schemeClr val="tx1"/>
                </a:solidFill>
              </a:rPr>
              <a:t>.</a:t>
            </a:r>
          </a:p>
          <a:p>
            <a:pPr marL="0" indent="0" eaLnBrk="1" hangingPunct="1">
              <a:buNone/>
              <a:defRPr/>
            </a:pPr>
            <a:endParaRPr lang="en-US" sz="2800" dirty="0">
              <a:solidFill>
                <a:schemeClr val="tx1"/>
              </a:solidFill>
            </a:endParaRPr>
          </a:p>
          <a:p>
            <a:pPr marL="0" indent="0" eaLnBrk="1" hangingPunct="1">
              <a:buNone/>
              <a:defRPr/>
            </a:pPr>
            <a:r>
              <a:rPr lang="en-US" sz="2800" dirty="0" smtClean="0">
                <a:solidFill>
                  <a:schemeClr val="tx1"/>
                </a:solidFill>
              </a:rPr>
              <a:t>					G. Reid Lyon</a:t>
            </a:r>
            <a:endParaRPr lang="en-US" sz="2800" dirty="0">
              <a:solidFill>
                <a:schemeClr val="tx1"/>
              </a:solidFill>
            </a:endParaRPr>
          </a:p>
        </p:txBody>
      </p:sp>
    </p:spTree>
    <p:extLst>
      <p:ext uri="{BB962C8B-B14F-4D97-AF65-F5344CB8AC3E}">
        <p14:creationId xmlns:p14="http://schemas.microsoft.com/office/powerpoint/2010/main" val="2969919337"/>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6083</TotalTime>
  <Words>2396</Words>
  <Application>Microsoft Macintosh PowerPoint</Application>
  <PresentationFormat>On-screen Show (16:9)</PresentationFormat>
  <Paragraphs>401</Paragraphs>
  <Slides>59</Slides>
  <Notes>11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1_Office Theme</vt:lpstr>
      <vt:lpstr>Indicators and Science Behind Teaching a Student with Dyslexia</vt:lpstr>
      <vt:lpstr>PowerPoint Presentation</vt:lpstr>
      <vt:lpstr>Components of the Law</vt:lpstr>
      <vt:lpstr>Dyslexia Professional Awareness A.C.A. § 6-41-608</vt:lpstr>
      <vt:lpstr> A.C.A. § 6-41-601 Findings </vt:lpstr>
      <vt:lpstr>Findings</vt:lpstr>
      <vt:lpstr>National Institute of Health Study</vt:lpstr>
      <vt:lpstr>National Institute of Health Study</vt:lpstr>
      <vt:lpstr>PowerPoint Presentation</vt:lpstr>
      <vt:lpstr>PowerPoint Presentation</vt:lpstr>
      <vt:lpstr>A.C.A. § 6-41-602 Definitions</vt:lpstr>
      <vt:lpstr>A.C.A. § 6-41-602 Definitions  Dyslexia is a specific learning disability that is neurological in origin. It is characterized by difficulties with accurate and/or fluent word recognition and by poor spelling and decoding abilities. These difficulties typically result from a deficit in the phonological component of language that is often unexpected in relation to other cognitive abilities .</vt:lpstr>
      <vt:lpstr>  IDA’s Research Based Definition Dyslexia is a specific learning disability that is neurological in origin. It is characterized by difficulties with accurate and/or fluent word recognition and by poor spelling and decoding abilities. These difficulties typically result from a deficit in the phonological component of language that is often unexpected in relation to other cognitive abilities and the provision of effective classroom instruction. Secondary consequences may include problems in reading comprehension and reduced reading experience that can impede the growth of vocabulary and background knowledge.    Adopted by the Board of Directors, International Dyslexia Association: November 2002                         </vt:lpstr>
      <vt:lpstr>Defining dyslexia is a work in progress.</vt:lpstr>
      <vt:lpstr>Historical Perspective</vt:lpstr>
      <vt:lpstr>Specific Developmental Dyslexia</vt:lpstr>
      <vt:lpstr>1968 Definition</vt:lpstr>
      <vt:lpstr>  Research Based Definition   Dyslexia is a specific learning disability that is neurological in origin. It is characterized by difficulties with accurate and/or fluent word recognition and by poor spelling and decoding abilities. These difficulties typically result from a deficit in the phonological component of language that is often unexpected in relation to other cognitive abilities and the provision of effective classroom instruction. Secondary consequences may include problems in reading comprehension and reduced reading experience that can impede the growth of vocabulary and background knowledge.    Adopted by the Board of Directors, International Dyslexia Association: November 2002                         </vt:lpstr>
      <vt:lpstr>“Dyslexia is a specific learning disability”</vt:lpstr>
      <vt:lpstr>“…neurological in origin”</vt:lpstr>
      <vt:lpstr>PowerPoint Presentation</vt:lpstr>
      <vt:lpstr>PowerPoint Presentation</vt:lpstr>
      <vt:lpstr>PowerPoint Presentation</vt:lpstr>
      <vt:lpstr>“…characterized by difficulties with accurate and/or fluent word recognition and by poor spelling and decoding.”</vt:lpstr>
      <vt:lpstr>“…difficulties typically result from a deficit in the phonological component of language…”</vt:lpstr>
      <vt:lpstr>“…unexpected in relation to other cognitive abilities and the provision of effective classroom instruction”</vt:lpstr>
      <vt:lpstr>“…secondary consequences may include problems in reading comprehension and reduced reading experience that can impede growth of vocabulary and background knowledge”</vt:lpstr>
      <vt:lpstr>2002 Research Based Definition</vt:lpstr>
      <vt:lpstr>Key Concepts</vt:lpstr>
      <vt:lpstr>Underlying Cause</vt:lpstr>
      <vt:lpstr>What are the primary reading characteristics of dyslexia? </vt:lpstr>
      <vt:lpstr>What is the underlying cause of the  reading/spelling deficits?</vt:lpstr>
      <vt:lpstr>What is Phonological Processing?</vt:lpstr>
      <vt:lpstr> Phoneme </vt:lpstr>
      <vt:lpstr>Phonics</vt:lpstr>
      <vt:lpstr>Phonological/Phonemic Awareness</vt:lpstr>
      <vt:lpstr>Phonological/Phonemic Awareness</vt:lpstr>
      <vt:lpstr>Phonological Awareness  or  Phonics?</vt:lpstr>
      <vt:lpstr>What is the Alphabetic Principle?</vt:lpstr>
      <vt:lpstr>What’s the big deal?</vt:lpstr>
      <vt:lpstr>Phonological Memory (Verbal Working Memory)</vt:lpstr>
      <vt:lpstr>Rapid Naming</vt:lpstr>
      <vt:lpstr>AR-RAN</vt:lpstr>
      <vt:lpstr>Are the 3 phonological processing skills  equally important in dyslexia identification?</vt:lpstr>
      <vt:lpstr>Phonological Awareness  Problems in Dyslexia</vt:lpstr>
      <vt:lpstr>Word  Reading Development</vt:lpstr>
      <vt:lpstr>What can we do?</vt:lpstr>
      <vt:lpstr> A.C.A. § 6-41-603 Required Screening and Intervention </vt:lpstr>
      <vt:lpstr>A.C.A. § 6-41-603 Required Screening and Intervention</vt:lpstr>
      <vt:lpstr> A.C.A. § 6-41-603 Required Screening and Intervention </vt:lpstr>
      <vt:lpstr>If DIBELS Screening indicates the need for intervention, the Response to Intervention (RTI) shall be used to address the needs of the student.  If RTI indicates the possibility of dyslexia, the student shall be evaluated. </vt:lpstr>
      <vt:lpstr> Tiers of Instruction</vt:lpstr>
      <vt:lpstr>Level 2: Dyslexia Evaluation</vt:lpstr>
      <vt:lpstr>A.C.A. § 6-41-605 Instructional Approaches       </vt:lpstr>
      <vt:lpstr>Protection Under Section 504</vt:lpstr>
      <vt:lpstr>Resources </vt:lpstr>
      <vt:lpstr>PowerPoint Presentation</vt:lpstr>
      <vt:lpstr>Dyslexia Resources</vt:lpstr>
      <vt:lpstr>Related Files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1294 of 2013 A.C.A. § 6-41-601, Title 6, Subtitle 3, et al.</dc:title>
  <cp:lastModifiedBy>Vicki D King</cp:lastModifiedBy>
  <cp:revision>38</cp:revision>
  <cp:lastPrinted>2014-11-19T20:16:03Z</cp:lastPrinted>
  <dcterms:modified xsi:type="dcterms:W3CDTF">2014-11-19T20:20:31Z</dcterms:modified>
</cp:coreProperties>
</file>