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59" r:id="rId4"/>
    <p:sldId id="276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BACC6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97A1A-86CB-407C-AAF2-88F51351328F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A733-AF97-402D-9AD9-499537A0F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37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A733-AF97-402D-9AD9-499537A0FD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05200"/>
            <a:ext cx="7772400" cy="1470025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prstMaterial="metal">
              <a:bevelT w="57150" h="38100" prst="artDeco"/>
            </a:sp3d>
          </a:bodyPr>
          <a:lstStyle>
            <a:lvl1pPr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562600"/>
            <a:ext cx="6400800" cy="685800"/>
          </a:xfrm>
        </p:spPr>
        <p:txBody>
          <a:bodyPr>
            <a:scene3d>
              <a:camera prst="orthographicFront"/>
              <a:lightRig rig="soft" dir="t"/>
            </a:scene3d>
            <a:sp3d extrusionH="57150" prstMaterial="clear">
              <a:bevelT w="38100" h="38100" prst="slope"/>
            </a:sp3d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3505200"/>
            <a:ext cx="9144000" cy="3352800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7467600" y="0"/>
            <a:ext cx="1676400" cy="6858000"/>
          </a:xfrm>
          <a:prstGeom prst="rtTriangle">
            <a:avLst/>
          </a:prstGeom>
          <a:solidFill>
            <a:srgbClr val="4BAC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6324600" y="0"/>
            <a:ext cx="2819400" cy="6858000"/>
          </a:xfrm>
          <a:prstGeom prst="rtTriangle">
            <a:avLst/>
          </a:prstGeom>
          <a:solidFill>
            <a:srgbClr val="4BAC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4876800" y="0"/>
            <a:ext cx="4267200" cy="6858000"/>
          </a:xfrm>
          <a:prstGeom prst="rtTriangle">
            <a:avLst/>
          </a:prstGeom>
          <a:solidFill>
            <a:srgbClr val="4BAC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E196-F0B7-4AAE-9B4E-08422228C716}" type="datetimeFigureOut">
              <a:rPr lang="en-US" smtClean="0"/>
              <a:pPr/>
              <a:t>11/19/2011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CBF0-BEB5-4F36-8626-CC4C9A517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dale.harp.schoolfusion.us/modules/cms/announce.phtml?sessionid=1f617a65f7d289e2ba278a9e41a310ad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ringdale.harp.schoolfusion.us/modules/cms/announce.phtml?sessionid=90c770c23b20087fc8de7b57d207650a" TargetMode="External"/><Relationship Id="rId5" Type="http://schemas.openxmlformats.org/officeDocument/2006/relationships/hyperlink" Target="http://springdale.schoolfusion.us/modules/cms/announce.phtml?sessionid=1f617a65f7d289e2ba278a9e41a310ad" TargetMode="Externa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Power-Retelling-Developmental-Building-Comprehension/dp/B000BRSCDY/ref=sr_1_1?ie=UTF8&amp;s=books&amp;qid=1258285530&amp;sr=1-1-spel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amazon.com/R-D-Seventy-Strategies-Support/dp/0470521031/ref=sr_1_2?s=books&amp;ie=UTF8&amp;qid=1321235249&amp;sr=1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762000"/>
            <a:ext cx="5029200" cy="3832225"/>
          </a:xfrm>
          <a:ln>
            <a:noFill/>
          </a:ln>
        </p:spPr>
        <p:txBody>
          <a:bodyPr/>
          <a:lstStyle/>
          <a:p>
            <a:r>
              <a:rPr lang="en-US" b="1" dirty="0" smtClean="0"/>
              <a:t>Welcome to the Arkansas Reading Association’s Annual Fall Conference!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257800"/>
            <a:ext cx="51816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Second General Session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QUA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7669">
            <a:off x="430262" y="980816"/>
            <a:ext cx="3352800" cy="459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b="1" dirty="0" smtClean="0"/>
              <a:t>Celebrate Literacy Award</a:t>
            </a:r>
            <a:br>
              <a:rPr lang="en-US" b="1" dirty="0" smtClean="0"/>
            </a:br>
            <a:r>
              <a:rPr lang="en-US" b="1" dirty="0" smtClean="0"/>
              <a:t>Agency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Greater Blytheville Area Chamber of Commerce</a:t>
            </a:r>
          </a:p>
          <a:p>
            <a:pPr algn="ctr">
              <a:buNone/>
            </a:pPr>
            <a:r>
              <a:rPr lang="en-US" b="1" dirty="0" smtClean="0"/>
              <a:t>Northeast Arkansas</a:t>
            </a:r>
          </a:p>
        </p:txBody>
      </p:sp>
      <p:pic>
        <p:nvPicPr>
          <p:cNvPr id="11266" name="Picture 2" descr="https://lh3.googleusercontent.com/-VxIwRvwek2Q/TiCw8ZDJSII/AAAAAAAABAU/CNW3nPIDy-0/s1024/DSC01940.JPG"/>
          <p:cNvPicPr>
            <a:picLocks noChangeAspect="1" noChangeArrowheads="1"/>
          </p:cNvPicPr>
          <p:nvPr/>
        </p:nvPicPr>
        <p:blipFill>
          <a:blip r:embed="rId3" cstate="print"/>
          <a:srcRect l="5469" t="12941" r="38281" b="4706"/>
          <a:stretch>
            <a:fillRect/>
          </a:stretch>
        </p:blipFill>
        <p:spPr bwMode="auto">
          <a:xfrm rot="21242967">
            <a:off x="3045147" y="2059295"/>
            <a:ext cx="313508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b="1" dirty="0" smtClean="0"/>
              <a:t>Celebrate Literacy Award</a:t>
            </a:r>
            <a:br>
              <a:rPr lang="en-US" b="1" dirty="0" smtClean="0"/>
            </a:br>
            <a:r>
              <a:rPr lang="en-US" b="1" dirty="0" smtClean="0"/>
              <a:t>Community Volunteer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Mary Wallace</a:t>
            </a:r>
          </a:p>
          <a:p>
            <a:pPr algn="ctr">
              <a:buNone/>
            </a:pPr>
            <a:r>
              <a:rPr lang="en-US" b="1" dirty="0" smtClean="0"/>
              <a:t>Northeast Arkansas</a:t>
            </a:r>
            <a:endParaRPr lang="en-US" b="1" dirty="0"/>
          </a:p>
        </p:txBody>
      </p:sp>
      <p:pic>
        <p:nvPicPr>
          <p:cNvPr id="10242" name="Picture 2" descr="https://lh3.googleusercontent.com/-tX042AQRvAk/TiCw5F1qEZI/AAAAAAAABAM/Bf2IXYg8aU0/s1024/DSC01939.JPG"/>
          <p:cNvPicPr>
            <a:picLocks noChangeAspect="1" noChangeArrowheads="1"/>
          </p:cNvPicPr>
          <p:nvPr/>
        </p:nvPicPr>
        <p:blipFill>
          <a:blip r:embed="rId3" cstate="print"/>
          <a:srcRect l="15625" t="14118" r="39063" b="10588"/>
          <a:stretch>
            <a:fillRect/>
          </a:stretch>
        </p:blipFill>
        <p:spPr bwMode="auto">
          <a:xfrm rot="701203">
            <a:off x="3299871" y="2138233"/>
            <a:ext cx="2614186" cy="288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 dirty="0" smtClean="0"/>
              <a:t>Administrator in Reading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Karen Allen</a:t>
            </a:r>
          </a:p>
          <a:p>
            <a:pPr algn="ctr">
              <a:buNone/>
            </a:pPr>
            <a:r>
              <a:rPr lang="en-US" b="1" dirty="0" smtClean="0"/>
              <a:t>Western Arkansas</a:t>
            </a:r>
            <a:endParaRPr lang="en-US" b="1" dirty="0"/>
          </a:p>
        </p:txBody>
      </p:sp>
      <p:pic>
        <p:nvPicPr>
          <p:cNvPr id="9218" name="Picture 2" descr="https://lh5.googleusercontent.com/-mZx3zFKe530/TiCwtoiuaCI/AAAAAAAAA_8/G2cSCFKOamo/s1024/DSC0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9042">
            <a:off x="2004202" y="2017001"/>
            <a:ext cx="4475181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IRA Award of Excellence</a:t>
            </a:r>
            <a:br>
              <a:rPr lang="en-US" b="1" dirty="0" smtClean="0"/>
            </a:br>
            <a:r>
              <a:rPr lang="en-US" b="1" dirty="0" smtClean="0"/>
              <a:t>Arkansas Reading Association – 24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Linda H. </a:t>
            </a:r>
            <a:r>
              <a:rPr lang="en-US" b="1" dirty="0" err="1" smtClean="0"/>
              <a:t>Eilers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ARA President 2010</a:t>
            </a:r>
            <a:endParaRPr lang="en-US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983">
            <a:off x="2637255" y="2072671"/>
            <a:ext cx="4326586" cy="3243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IRA Exemplary Reading Program Award</a:t>
            </a:r>
            <a:br>
              <a:rPr lang="en-US" b="1" dirty="0" smtClean="0"/>
            </a:br>
            <a:r>
              <a:rPr lang="en-US" b="1" dirty="0" smtClean="0"/>
              <a:t>Harp Elementary School, Springdale, 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Allison Strange, Principal</a:t>
            </a:r>
          </a:p>
          <a:p>
            <a:pPr algn="ctr">
              <a:buNone/>
            </a:pPr>
            <a:r>
              <a:rPr lang="en-US" b="1" dirty="0" smtClean="0"/>
              <a:t>Northwest Arkansas</a:t>
            </a:r>
            <a:endParaRPr lang="en-US" b="1" dirty="0"/>
          </a:p>
        </p:txBody>
      </p:sp>
      <p:pic>
        <p:nvPicPr>
          <p:cNvPr id="31746" name="Picture 2" descr="Harp Elementary School 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-693738"/>
            <a:ext cx="5429250" cy="1447801"/>
          </a:xfrm>
          <a:prstGeom prst="rect">
            <a:avLst/>
          </a:prstGeom>
          <a:noFill/>
        </p:spPr>
      </p:pic>
      <p:pic>
        <p:nvPicPr>
          <p:cNvPr id="31748" name="Picture 4" descr="Harp Elementary School 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-693738"/>
            <a:ext cx="5429250" cy="1447801"/>
          </a:xfrm>
          <a:prstGeom prst="rect">
            <a:avLst/>
          </a:prstGeom>
          <a:noFill/>
        </p:spPr>
      </p:pic>
      <p:pic>
        <p:nvPicPr>
          <p:cNvPr id="31750" name="Picture 6" descr="Springdale Public Schools Home Page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-693738"/>
            <a:ext cx="5429250" cy="1447801"/>
          </a:xfrm>
          <a:prstGeom prst="rect">
            <a:avLst/>
          </a:prstGeom>
          <a:noFill/>
        </p:spPr>
      </p:pic>
      <p:pic>
        <p:nvPicPr>
          <p:cNvPr id="31752" name="Picture 8" descr="Harp Elementary School Home Page">
            <a:hlinkClick r:id="rId6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3" y="-693738"/>
            <a:ext cx="5429250" cy="1447801"/>
          </a:xfrm>
          <a:prstGeom prst="rect">
            <a:avLst/>
          </a:prstGeom>
          <a:noFill/>
        </p:spPr>
      </p:pic>
      <p:pic>
        <p:nvPicPr>
          <p:cNvPr id="31753" name="Picture 9" descr="http://www.springdale.harp.schoolfusion.us/images/announcement/917080-1597258-2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057400"/>
            <a:ext cx="5715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 dirty="0" smtClean="0"/>
              <a:t>IRA Advocacy Award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Jeanne Harvey</a:t>
            </a:r>
          </a:p>
          <a:p>
            <a:pPr algn="ctr">
              <a:buNone/>
            </a:pPr>
            <a:r>
              <a:rPr lang="en-US" b="1" dirty="0" smtClean="0"/>
              <a:t>ARA Legislative Chair</a:t>
            </a:r>
            <a:endParaRPr lang="en-US" b="1" dirty="0"/>
          </a:p>
        </p:txBody>
      </p:sp>
      <p:pic>
        <p:nvPicPr>
          <p:cNvPr id="4" name="Picture 2" descr="halloween 2007 013"/>
          <p:cNvPicPr>
            <a:picLocks noChangeAspect="1" noChangeArrowheads="1"/>
          </p:cNvPicPr>
          <p:nvPr/>
        </p:nvPicPr>
        <p:blipFill>
          <a:blip r:embed="rId3" cstate="print"/>
          <a:srcRect t="10465"/>
          <a:stretch>
            <a:fillRect/>
          </a:stretch>
        </p:blipFill>
        <p:spPr bwMode="auto">
          <a:xfrm rot="319124">
            <a:off x="3361745" y="1580626"/>
            <a:ext cx="3034084" cy="362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ARA Diamond Awards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Susan </a:t>
            </a:r>
            <a:r>
              <a:rPr lang="en-US" dirty="0" err="1" smtClean="0"/>
              <a:t>Bitely</a:t>
            </a:r>
            <a:r>
              <a:rPr lang="en-US" dirty="0" smtClean="0"/>
              <a:t> – Jefferson County</a:t>
            </a:r>
          </a:p>
          <a:p>
            <a:r>
              <a:rPr lang="en-US" dirty="0" smtClean="0"/>
              <a:t>Marjorie </a:t>
            </a:r>
            <a:r>
              <a:rPr lang="en-US" dirty="0" err="1" smtClean="0"/>
              <a:t>Rosenkotter</a:t>
            </a:r>
            <a:r>
              <a:rPr lang="en-US" dirty="0" smtClean="0"/>
              <a:t> – Mountain Home Area</a:t>
            </a:r>
          </a:p>
          <a:p>
            <a:r>
              <a:rPr lang="en-US" dirty="0" smtClean="0"/>
              <a:t>Renee Edwards – North Arkansas</a:t>
            </a:r>
          </a:p>
          <a:p>
            <a:r>
              <a:rPr lang="en-US" dirty="0" smtClean="0"/>
              <a:t>Carolyn Self – Northeast Arkansas</a:t>
            </a:r>
          </a:p>
          <a:p>
            <a:r>
              <a:rPr lang="en-US" dirty="0" smtClean="0"/>
              <a:t>Linda Massey – Northwest Arkansas</a:t>
            </a:r>
          </a:p>
          <a:p>
            <a:r>
              <a:rPr lang="en-US" dirty="0" err="1" smtClean="0"/>
              <a:t>Francie</a:t>
            </a:r>
            <a:r>
              <a:rPr lang="en-US" dirty="0" smtClean="0"/>
              <a:t> Ross – Pinnacle Special Interest</a:t>
            </a:r>
          </a:p>
          <a:p>
            <a:r>
              <a:rPr lang="en-US" dirty="0" smtClean="0"/>
              <a:t>Anita Skinner – SEARK</a:t>
            </a:r>
          </a:p>
          <a:p>
            <a:r>
              <a:rPr lang="en-US" dirty="0" smtClean="0"/>
              <a:t>Michelle </a:t>
            </a:r>
            <a:r>
              <a:rPr lang="en-US" dirty="0" err="1" smtClean="0"/>
              <a:t>Newnum</a:t>
            </a:r>
            <a:r>
              <a:rPr lang="en-US" dirty="0" smtClean="0"/>
              <a:t> – Three Rivers</a:t>
            </a:r>
          </a:p>
          <a:p>
            <a:r>
              <a:rPr lang="en-US" dirty="0" smtClean="0"/>
              <a:t>Tess </a:t>
            </a:r>
            <a:r>
              <a:rPr lang="en-US" dirty="0" err="1" smtClean="0"/>
              <a:t>Mattei</a:t>
            </a:r>
            <a:r>
              <a:rPr lang="en-US" dirty="0" smtClean="0"/>
              <a:t> – Tri-Lakes</a:t>
            </a:r>
            <a:endParaRPr lang="en-US" dirty="0"/>
          </a:p>
        </p:txBody>
      </p:sp>
      <p:pic>
        <p:nvPicPr>
          <p:cNvPr id="4" name="Picture 3" descr="diamo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572000"/>
            <a:ext cx="1829217" cy="18292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IRA Honor Councils &amp;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Arkadelphia Area – 12</a:t>
            </a:r>
          </a:p>
          <a:p>
            <a:r>
              <a:rPr lang="en-US" dirty="0" smtClean="0"/>
              <a:t>Arkansas River Valley – 2</a:t>
            </a:r>
          </a:p>
          <a:p>
            <a:r>
              <a:rPr lang="en-US" dirty="0" smtClean="0"/>
              <a:t>Central Arkansas – 26</a:t>
            </a:r>
          </a:p>
          <a:p>
            <a:r>
              <a:rPr lang="en-US" dirty="0" smtClean="0"/>
              <a:t>Crowley’s Ridge – 2</a:t>
            </a:r>
          </a:p>
          <a:p>
            <a:r>
              <a:rPr lang="en-US" dirty="0" smtClean="0"/>
              <a:t>Grant County – 19</a:t>
            </a:r>
          </a:p>
          <a:p>
            <a:r>
              <a:rPr lang="en-US" dirty="0" smtClean="0"/>
              <a:t>Jefferson County – 17</a:t>
            </a:r>
          </a:p>
          <a:p>
            <a:r>
              <a:rPr lang="en-US" dirty="0" smtClean="0"/>
              <a:t>Mountain Home Area – 1</a:t>
            </a:r>
          </a:p>
          <a:p>
            <a:r>
              <a:rPr lang="en-US" dirty="0" smtClean="0"/>
              <a:t>North Arkansas – 11</a:t>
            </a:r>
          </a:p>
          <a:p>
            <a:r>
              <a:rPr lang="en-US" dirty="0" smtClean="0"/>
              <a:t>North Central Arkansas - 27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Northeast Arkansas – 24</a:t>
            </a:r>
          </a:p>
          <a:p>
            <a:r>
              <a:rPr lang="en-US" dirty="0" smtClean="0"/>
              <a:t>Northwest Arkansas – 18</a:t>
            </a:r>
          </a:p>
          <a:p>
            <a:r>
              <a:rPr lang="en-US" dirty="0" smtClean="0"/>
              <a:t>Reading On the Ridge – 3</a:t>
            </a:r>
          </a:p>
          <a:p>
            <a:r>
              <a:rPr lang="en-US" dirty="0" smtClean="0"/>
              <a:t>Pinnacle Special Interest – 2</a:t>
            </a:r>
          </a:p>
          <a:p>
            <a:r>
              <a:rPr lang="en-US" dirty="0" smtClean="0"/>
              <a:t>SEARK – 19</a:t>
            </a:r>
          </a:p>
          <a:p>
            <a:r>
              <a:rPr lang="en-US" dirty="0" smtClean="0"/>
              <a:t>South Arkansas – 15</a:t>
            </a:r>
          </a:p>
          <a:p>
            <a:r>
              <a:rPr lang="en-US" dirty="0" smtClean="0"/>
              <a:t>Three Rivers – 19</a:t>
            </a:r>
          </a:p>
          <a:p>
            <a:r>
              <a:rPr lang="en-US" dirty="0" smtClean="0"/>
              <a:t>Tri-Lakes - 20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2011 Local Council Honorees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dirty="0" smtClean="0"/>
              <a:t>Deborah McMillan – Arkadelphia Area</a:t>
            </a:r>
          </a:p>
          <a:p>
            <a:r>
              <a:rPr lang="en-US" dirty="0" smtClean="0"/>
              <a:t>Amanda Austin – Arkansas River Valley</a:t>
            </a:r>
          </a:p>
          <a:p>
            <a:r>
              <a:rPr lang="en-US" dirty="0" smtClean="0"/>
              <a:t>Daisy Hunt – Central Arkansas</a:t>
            </a:r>
          </a:p>
          <a:p>
            <a:r>
              <a:rPr lang="en-US" dirty="0" smtClean="0"/>
              <a:t>Elisa </a:t>
            </a:r>
            <a:r>
              <a:rPr lang="en-US" dirty="0" err="1" smtClean="0"/>
              <a:t>Kifer</a:t>
            </a:r>
            <a:r>
              <a:rPr lang="en-US" dirty="0" smtClean="0"/>
              <a:t> – Crowley’s Ridge</a:t>
            </a:r>
          </a:p>
          <a:p>
            <a:r>
              <a:rPr lang="en-US" dirty="0" smtClean="0"/>
              <a:t>Cindy Whitaker – Grant County</a:t>
            </a:r>
          </a:p>
          <a:p>
            <a:r>
              <a:rPr lang="en-US" dirty="0" smtClean="0"/>
              <a:t>Carla Terry – Jefferson County</a:t>
            </a:r>
          </a:p>
          <a:p>
            <a:r>
              <a:rPr lang="en-US" dirty="0" smtClean="0"/>
              <a:t>Anne Lichtenstein – North Central Arkansas</a:t>
            </a:r>
          </a:p>
          <a:p>
            <a:r>
              <a:rPr lang="en-US" dirty="0" smtClean="0"/>
              <a:t>Marvel Dickerson – Northeast Arkansas</a:t>
            </a:r>
          </a:p>
          <a:p>
            <a:r>
              <a:rPr lang="en-US" dirty="0" smtClean="0"/>
              <a:t>Laura Amos – Northwest Arkansas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2011 Local Council Honorees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dirty="0" smtClean="0"/>
              <a:t>Rosemary Underwood – On the Border</a:t>
            </a:r>
          </a:p>
          <a:p>
            <a:r>
              <a:rPr lang="en-US" dirty="0" smtClean="0"/>
              <a:t>Judie </a:t>
            </a:r>
            <a:r>
              <a:rPr lang="en-US" dirty="0" err="1" smtClean="0"/>
              <a:t>Krile</a:t>
            </a:r>
            <a:r>
              <a:rPr lang="en-US" dirty="0" smtClean="0"/>
              <a:t> – Pinnacle Special Interest</a:t>
            </a:r>
          </a:p>
          <a:p>
            <a:r>
              <a:rPr lang="en-US" dirty="0" smtClean="0"/>
              <a:t>Krystal </a:t>
            </a:r>
            <a:r>
              <a:rPr lang="en-US" dirty="0" err="1" smtClean="0"/>
              <a:t>Hooten</a:t>
            </a:r>
            <a:r>
              <a:rPr lang="en-US" dirty="0" smtClean="0"/>
              <a:t> – Reading On the Ridge</a:t>
            </a:r>
          </a:p>
          <a:p>
            <a:r>
              <a:rPr lang="en-US" dirty="0" smtClean="0"/>
              <a:t>Tina Harrison – SEARK</a:t>
            </a:r>
          </a:p>
          <a:p>
            <a:r>
              <a:rPr lang="en-US" dirty="0" smtClean="0"/>
              <a:t>Sherri </a:t>
            </a:r>
            <a:r>
              <a:rPr lang="en-US" dirty="0" err="1" smtClean="0"/>
              <a:t>Steelman</a:t>
            </a:r>
            <a:r>
              <a:rPr lang="en-US" dirty="0" smtClean="0"/>
              <a:t> – South Arkansas</a:t>
            </a:r>
          </a:p>
          <a:p>
            <a:r>
              <a:rPr lang="en-US" dirty="0" smtClean="0"/>
              <a:t>Stephanie Clark – Southwest Arkansas</a:t>
            </a:r>
          </a:p>
          <a:p>
            <a:r>
              <a:rPr lang="en-US" dirty="0" smtClean="0"/>
              <a:t>Anita Hogue – Three Rivers</a:t>
            </a:r>
          </a:p>
          <a:p>
            <a:r>
              <a:rPr lang="en-US" dirty="0" smtClean="0"/>
              <a:t>LeAnn Robertson – Tri-Lakes</a:t>
            </a:r>
          </a:p>
          <a:p>
            <a:r>
              <a:rPr lang="en-US" dirty="0" err="1" smtClean="0"/>
              <a:t>DeeDee</a:t>
            </a:r>
            <a:r>
              <a:rPr lang="en-US" dirty="0" smtClean="0"/>
              <a:t> West – Western Arkansas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>Presiding</a:t>
            </a:r>
            <a:br>
              <a:rPr lang="en-US" b="1" dirty="0" smtClean="0"/>
            </a:br>
            <a:r>
              <a:rPr lang="en-US" b="1" dirty="0" smtClean="0"/>
              <a:t>Paula Findley, ARA President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989">
            <a:off x="2819400" y="1981198"/>
            <a:ext cx="3505200" cy="437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/>
              <a:t>Featured Speaker</a:t>
            </a:r>
            <a:br>
              <a:rPr lang="en-US" b="1" dirty="0" smtClean="0"/>
            </a:br>
            <a:r>
              <a:rPr lang="en-US" b="1" dirty="0" smtClean="0"/>
              <a:t>Pam Munoz Ryan, Author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Why I Read &amp; Why I Write</a:t>
            </a:r>
          </a:p>
          <a:p>
            <a:pPr algn="ctr">
              <a:buNone/>
            </a:pPr>
            <a:r>
              <a:rPr lang="en-US" b="1" dirty="0" smtClean="0"/>
              <a:t>www.pammunozryan.com</a:t>
            </a:r>
            <a:endParaRPr lang="en-US" b="1" dirty="0"/>
          </a:p>
        </p:txBody>
      </p:sp>
      <p:pic>
        <p:nvPicPr>
          <p:cNvPr id="40966" name="Picture 6" descr="http://ts3.mm.bing.net/images/thumbnail.aspx?q=1281988630834&amp;id=492c8f33c748ed430e8e51ddee6ebe28&amp;url=http%3a%2f%2fscholasticbookclubs.files.wordpress.com%2f2010%2f12%2fpammunozry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4806">
            <a:off x="817436" y="1537760"/>
            <a:ext cx="2307119" cy="327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8" name="Picture 8" descr="http://ts4.mm.bing.net/images/thumbnail.aspx?q=1277955940895&amp;id=f6213c407b7983bb66f51558c8b98adf&amp;url=http%3a%2f%2ffortitudeandpatience.files.wordpress.com%2f2011%2f02%2fesperanza-ri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3091">
            <a:off x="6934200" y="1676400"/>
            <a:ext cx="1990725" cy="2857500"/>
          </a:xfrm>
          <a:prstGeom prst="rect">
            <a:avLst/>
          </a:prstGeom>
          <a:noFill/>
        </p:spPr>
      </p:pic>
      <p:pic>
        <p:nvPicPr>
          <p:cNvPr id="40970" name="Picture 10" descr="http://ts2.mm.bing.net/images/thumbnail.aspx?q=1335400211681&amp;id=c006ee787b9d657e2f68d1a0b97403a2&amp;url=http%3a%2f%2fwww.txstate.edu%2fnews%2fnews_releases%2fnews_archive%2f2005%2f07%2fRyanRivera072105%2fcontentParagraph%2f0%2fcontent_files%2ffile%2fNaomiLeon072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752600"/>
            <a:ext cx="1857375" cy="2778975"/>
          </a:xfrm>
          <a:prstGeom prst="rect">
            <a:avLst/>
          </a:prstGeom>
          <a:noFill/>
        </p:spPr>
      </p:pic>
      <p:pic>
        <p:nvPicPr>
          <p:cNvPr id="40972" name="Picture 12" descr="http://ts2.mm.bing.net/images/thumbnail.aspx?q=1360148633885&amp;id=3c93ca9a88f3c2d3f45bb3c464d74e4e&amp;url=http%3a%2f%2fwww.bobbybucket.com%2fblog%2fB96573213%2fC267480875%2fE20050706173126%2fMedia%2f0881069884.01._AA240_SCLZZZZZZZ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800600"/>
            <a:ext cx="1752600" cy="1752601"/>
          </a:xfrm>
          <a:prstGeom prst="rect">
            <a:avLst/>
          </a:prstGeom>
          <a:noFill/>
        </p:spPr>
      </p:pic>
      <p:pic>
        <p:nvPicPr>
          <p:cNvPr id="40974" name="Picture 14" descr="http://ts1.mm.bing.net/images/thumbnail.aspx?q=1345497143576&amp;id=1277ff3e337d992b97bac778f9c0ddc7&amp;url=http%3a%2f%2fimages.booksense.com%2fimages%2fbooks%2f681%2f269%2fFC97804392696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105400"/>
            <a:ext cx="1570566" cy="151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Please turn off/silence your phone!</a:t>
            </a:r>
            <a:endParaRPr lang="en-US" b="1" dirty="0"/>
          </a:p>
        </p:txBody>
      </p:sp>
      <p:pic>
        <p:nvPicPr>
          <p:cNvPr id="1028" name="Picture 4" descr="C:\Documents and Settings\tjackson\Local Settings\Temporary Internet Files\Content.IE5\84NN14D7\MC9004348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44577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Greetings from the International Reading Association!</a:t>
            </a:r>
            <a:br>
              <a:rPr lang="en-US" b="1" dirty="0" smtClean="0"/>
            </a:br>
            <a:r>
              <a:rPr lang="en-US" b="1" i="1" dirty="0" err="1" smtClean="0"/>
              <a:t>Carrice</a:t>
            </a:r>
            <a:r>
              <a:rPr lang="en-US" b="1" i="1" dirty="0" smtClean="0"/>
              <a:t> </a:t>
            </a:r>
            <a:r>
              <a:rPr lang="en-US" b="1" i="1" dirty="0" err="1" smtClean="0"/>
              <a:t>C.Cummins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President-Elect, IRA</a:t>
            </a:r>
            <a:endParaRPr lang="en-US" b="1" i="1" dirty="0"/>
          </a:p>
        </p:txBody>
      </p:sp>
      <p:pic>
        <p:nvPicPr>
          <p:cNvPr id="1026" name="Picture 2" descr="http://www.latech.edu/education/cil/faculty_and_staff/carrice_cummins/graphics/carrice_cumm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3688">
            <a:off x="533400" y="2819400"/>
            <a:ext cx="249555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Product Detai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4716">
            <a:off x="3648572" y="3419973"/>
            <a:ext cx="2590800" cy="2590800"/>
          </a:xfrm>
          <a:prstGeom prst="rect">
            <a:avLst/>
          </a:prstGeom>
          <a:noFill/>
        </p:spPr>
      </p:pic>
      <p:pic>
        <p:nvPicPr>
          <p:cNvPr id="1036" name="Picture 12" descr="external image 416YWEPWZEL._SL160_AA160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966" r="12118"/>
          <a:stretch>
            <a:fillRect/>
          </a:stretch>
        </p:blipFill>
        <p:spPr bwMode="auto">
          <a:xfrm rot="183514">
            <a:off x="6781800" y="2590800"/>
            <a:ext cx="2133600" cy="277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Dr. Laura </a:t>
            </a:r>
            <a:r>
              <a:rPr lang="en-US" b="1" dirty="0" err="1" smtClean="0"/>
              <a:t>Bednar</a:t>
            </a:r>
            <a:r>
              <a:rPr lang="en-US" b="1" dirty="0" smtClean="0"/>
              <a:t>, Assistant Commissioner </a:t>
            </a:r>
            <a:br>
              <a:rPr lang="en-US" b="1" dirty="0" smtClean="0"/>
            </a:br>
            <a:r>
              <a:rPr lang="en-US" b="1" dirty="0" smtClean="0"/>
              <a:t>Arkansas Department of Education Division of Learning Services</a:t>
            </a:r>
            <a:endParaRPr lang="en-US" b="1" dirty="0"/>
          </a:p>
        </p:txBody>
      </p:sp>
      <p:pic>
        <p:nvPicPr>
          <p:cNvPr id="1026" name="Picture 2" descr="Arkansas Department of Educaiton 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1981198" cy="19812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9607">
            <a:off x="5091007" y="370939"/>
            <a:ext cx="2179725" cy="325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b="1" dirty="0" smtClean="0"/>
              <a:t>ARA Awards &amp; Recognitions</a:t>
            </a:r>
            <a:br>
              <a:rPr lang="en-US" b="1" dirty="0" smtClean="0"/>
            </a:br>
            <a:r>
              <a:rPr lang="en-US" b="1" dirty="0" smtClean="0"/>
              <a:t>Kay Calvert, ARA Vice President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9894">
            <a:off x="3137664" y="2331846"/>
            <a:ext cx="2700684" cy="4018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 </a:t>
            </a:r>
            <a:r>
              <a:rPr lang="en-US" b="1" dirty="0" err="1" smtClean="0"/>
              <a:t>Flanigan</a:t>
            </a:r>
            <a:r>
              <a:rPr lang="en-US" b="1" dirty="0" smtClean="0"/>
              <a:t> Scholarship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Amanda Snow </a:t>
            </a:r>
          </a:p>
          <a:p>
            <a:pPr algn="ctr">
              <a:buNone/>
            </a:pPr>
            <a:r>
              <a:rPr lang="en-US" b="1" dirty="0" smtClean="0"/>
              <a:t>Western Arkansas</a:t>
            </a:r>
            <a:endParaRPr lang="en-US" b="1" dirty="0"/>
          </a:p>
        </p:txBody>
      </p:sp>
      <p:pic>
        <p:nvPicPr>
          <p:cNvPr id="14338" name="Picture 2" descr="https://lh6.googleusercontent.com/-eXRmOnKUH9E/TiCwwUlo4wI/AAAAAAAABAA/1eIo8H_eiB0/s1024/DSC01936.JPG"/>
          <p:cNvPicPr>
            <a:picLocks noChangeAspect="1" noChangeArrowheads="1"/>
          </p:cNvPicPr>
          <p:nvPr/>
        </p:nvPicPr>
        <p:blipFill>
          <a:blip r:embed="rId3" cstate="print"/>
          <a:srcRect l="34375" t="23529" r="36719" b="23530"/>
          <a:stretch>
            <a:fillRect/>
          </a:stretch>
        </p:blipFill>
        <p:spPr bwMode="auto">
          <a:xfrm rot="629762">
            <a:off x="3173306" y="1676400"/>
            <a:ext cx="2694093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Studies &amp; Research Award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Sherri </a:t>
            </a:r>
            <a:r>
              <a:rPr lang="en-US" b="1" dirty="0" err="1" smtClean="0"/>
              <a:t>Siegrist</a:t>
            </a:r>
            <a:r>
              <a:rPr lang="en-US" b="1" dirty="0" smtClean="0"/>
              <a:t> </a:t>
            </a:r>
          </a:p>
          <a:p>
            <a:pPr algn="ctr">
              <a:buNone/>
            </a:pPr>
            <a:r>
              <a:rPr lang="en-US" b="1" dirty="0" smtClean="0"/>
              <a:t>Northwest Arkansas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b="1" dirty="0" smtClean="0"/>
              <a:t>Celebrate Literacy Award</a:t>
            </a:r>
            <a:br>
              <a:rPr lang="en-US" b="1" dirty="0" smtClean="0"/>
            </a:br>
            <a:r>
              <a:rPr lang="en-US" b="1" dirty="0" smtClean="0"/>
              <a:t>Educator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Marjorie </a:t>
            </a:r>
            <a:r>
              <a:rPr lang="en-US" b="1" dirty="0" err="1" smtClean="0"/>
              <a:t>Rosenkotter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Mountain Home Area</a:t>
            </a:r>
            <a:endParaRPr lang="en-US" b="1" dirty="0"/>
          </a:p>
        </p:txBody>
      </p:sp>
      <p:pic>
        <p:nvPicPr>
          <p:cNvPr id="6" name="Picture 5" descr="Rosenkotter.JPG"/>
          <p:cNvPicPr>
            <a:picLocks noChangeAspect="1"/>
          </p:cNvPicPr>
          <p:nvPr/>
        </p:nvPicPr>
        <p:blipFill>
          <a:blip r:embed="rId3" cstate="print"/>
          <a:srcRect l="6850" t="7778" r="52877" b="50000"/>
          <a:stretch>
            <a:fillRect/>
          </a:stretch>
        </p:blipFill>
        <p:spPr>
          <a:xfrm rot="384415">
            <a:off x="3214062" y="1972267"/>
            <a:ext cx="2341324" cy="3177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02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83632E-DF2E-4734-B4BE-C30C289ACC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TS030000255</Template>
  <TotalTime>393</TotalTime>
  <Words>372</Words>
  <Application>Microsoft Office PowerPoint</Application>
  <PresentationFormat>On-screen Show (4:3)</PresentationFormat>
  <Paragraphs>104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TS030000255</vt:lpstr>
      <vt:lpstr>Welcome to the Arkansas Reading Association’s Annual Fall Conference!</vt:lpstr>
      <vt:lpstr>Presiding Paula Findley, ARA President</vt:lpstr>
      <vt:lpstr>Please turn off/silence your phone!</vt:lpstr>
      <vt:lpstr>Greetings from the International Reading Association! Carrice C.Cummins  President-Elect, IRA</vt:lpstr>
      <vt:lpstr>Dr. Laura Bednar, Assistant Commissioner  Arkansas Department of Education Division of Learning Services</vt:lpstr>
      <vt:lpstr>ARA Awards &amp; Recognitions Kay Calvert, ARA Vice President</vt:lpstr>
      <vt:lpstr>Jo Flanigan Scholarship</vt:lpstr>
      <vt:lpstr>Studies &amp; Research Award</vt:lpstr>
      <vt:lpstr>Celebrate Literacy Award Educator</vt:lpstr>
      <vt:lpstr>Celebrate Literacy Award Agency</vt:lpstr>
      <vt:lpstr>Celebrate Literacy Award Community Volunteer</vt:lpstr>
      <vt:lpstr>Administrator in Reading</vt:lpstr>
      <vt:lpstr>IRA Award of Excellence Arkansas Reading Association – 24 years</vt:lpstr>
      <vt:lpstr>IRA Exemplary Reading Program Award Harp Elementary School, Springdale, AR</vt:lpstr>
      <vt:lpstr>IRA Advocacy Award</vt:lpstr>
      <vt:lpstr>ARA Diamond Awards</vt:lpstr>
      <vt:lpstr>IRA Honor Councils &amp; Years</vt:lpstr>
      <vt:lpstr>2011 Local Council Honorees</vt:lpstr>
      <vt:lpstr>2011 Local Council Honorees</vt:lpstr>
      <vt:lpstr>Featured Speaker Pam Munoz Ryan, Author</vt:lpstr>
    </vt:vector>
  </TitlesOfParts>
  <Company>Drew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tjackson</dc:creator>
  <cp:keywords/>
  <dc:description/>
  <cp:lastModifiedBy>tjackson</cp:lastModifiedBy>
  <cp:revision>53</cp:revision>
  <dcterms:created xsi:type="dcterms:W3CDTF">2011-11-12T02:06:35Z</dcterms:created>
  <dcterms:modified xsi:type="dcterms:W3CDTF">2011-11-20T03:03:11Z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TC300002559990</vt:lpwstr>
  </property>
</Properties>
</file>