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2"/>
  </p:notesMasterIdLst>
  <p:sldIdLst>
    <p:sldId id="256" r:id="rId3"/>
    <p:sldId id="282" r:id="rId4"/>
    <p:sldId id="28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5" r:id="rId29"/>
    <p:sldId id="286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BACC6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97A1A-86CB-407C-AAF2-88F51351328F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3A733-AF97-402D-9AD9-499537A0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523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05200"/>
            <a:ext cx="7772400" cy="1470025"/>
          </a:xfrm>
        </p:spPr>
        <p:txBody>
          <a:bodyPr>
            <a:normAutofit/>
            <a:scene3d>
              <a:camera prst="orthographicFront"/>
              <a:lightRig rig="sunset" dir="t"/>
            </a:scene3d>
            <a:sp3d prstMaterial="metal">
              <a:bevelT w="57150" h="38100" prst="artDeco"/>
            </a:sp3d>
          </a:bodyPr>
          <a:lstStyle>
            <a:lvl1pPr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562600"/>
            <a:ext cx="6400800" cy="685800"/>
          </a:xfrm>
        </p:spPr>
        <p:txBody>
          <a:bodyPr>
            <a:scene3d>
              <a:camera prst="orthographicFront"/>
              <a:lightRig rig="soft" dir="t"/>
            </a:scene3d>
            <a:sp3d extrusionH="57150" prstMaterial="clear">
              <a:bevelT w="38100" h="38100" prst="slope"/>
            </a:sp3d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3505200"/>
            <a:ext cx="9144000" cy="3352800"/>
          </a:xfrm>
          <a:prstGeom prst="rtTriangl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>
            <a:off x="7467600" y="0"/>
            <a:ext cx="1676400" cy="6858000"/>
          </a:xfrm>
          <a:prstGeom prst="rtTriangle">
            <a:avLst/>
          </a:prstGeom>
          <a:solidFill>
            <a:srgbClr val="4BAC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H="1">
            <a:off x="6324600" y="0"/>
            <a:ext cx="2819400" cy="6858000"/>
          </a:xfrm>
          <a:prstGeom prst="rtTriangle">
            <a:avLst/>
          </a:prstGeom>
          <a:solidFill>
            <a:srgbClr val="4BAC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flipH="1">
            <a:off x="4876800" y="0"/>
            <a:ext cx="4267200" cy="6858000"/>
          </a:xfrm>
          <a:prstGeom prst="rtTriangle">
            <a:avLst/>
          </a:prstGeom>
          <a:solidFill>
            <a:srgbClr val="4BAC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ocreading.org/wp-content/uploads/2011/08/Ron-Boren_opt.jpg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762000"/>
            <a:ext cx="5029200" cy="3832225"/>
          </a:xfrm>
          <a:ln>
            <a:noFill/>
          </a:ln>
        </p:spPr>
        <p:txBody>
          <a:bodyPr/>
          <a:lstStyle/>
          <a:p>
            <a:r>
              <a:rPr lang="en-US" b="1" dirty="0" smtClean="0"/>
              <a:t>Welcome to the Arkansas Reading Association’s Annual Fall Conference!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5257800"/>
            <a:ext cx="51816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First General Session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AQUA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7669">
            <a:off x="430262" y="980816"/>
            <a:ext cx="3352800" cy="4597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n-US" b="1" dirty="0" smtClean="0"/>
              <a:t>Crowley’s Ridge</a:t>
            </a:r>
            <a:br>
              <a:rPr lang="en-US" b="1" dirty="0" smtClean="0"/>
            </a:br>
            <a:r>
              <a:rPr lang="en-US" b="1" dirty="0" smtClean="0"/>
              <a:t>Brandi Wallace</a:t>
            </a:r>
            <a:endParaRPr lang="en-US" b="1" dirty="0"/>
          </a:p>
        </p:txBody>
      </p:sp>
      <p:pic>
        <p:nvPicPr>
          <p:cNvPr id="4" name="Picture 3" descr="Brandi Wall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00091">
            <a:off x="2406451" y="2690458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b="1" dirty="0" smtClean="0"/>
              <a:t>Grant County</a:t>
            </a:r>
            <a:br>
              <a:rPr lang="en-US" b="1" dirty="0" smtClean="0"/>
            </a:br>
            <a:r>
              <a:rPr lang="en-US" b="1" dirty="0" smtClean="0"/>
              <a:t>Tara Derby</a:t>
            </a:r>
            <a:endParaRPr lang="en-US" b="1" dirty="0"/>
          </a:p>
        </p:txBody>
      </p:sp>
      <p:pic>
        <p:nvPicPr>
          <p:cNvPr id="37890" name="Picture 2" descr="https://dc.drewcentral.org/exchange/tjackson/Inbox/RE:%20Pictures%20needed.EML/1_multipart_xF8FF_2_Fall%20and%20Halloween%203011%20344.JPG/C58EA28C-18C0-4a97-9AF2-036E93DDAFB3/Fall%20and%20Halloween%203011%20344.JPG?attach=1"/>
          <p:cNvPicPr>
            <a:picLocks noChangeAspect="1" noChangeArrowheads="1"/>
          </p:cNvPicPr>
          <p:nvPr/>
        </p:nvPicPr>
        <p:blipFill>
          <a:blip r:embed="rId3" cstate="print"/>
          <a:srcRect l="15100" r="28607"/>
          <a:stretch>
            <a:fillRect/>
          </a:stretch>
        </p:blipFill>
        <p:spPr bwMode="auto">
          <a:xfrm rot="570378">
            <a:off x="2606425" y="2033664"/>
            <a:ext cx="3610210" cy="427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b="1" dirty="0" smtClean="0"/>
              <a:t>Jefferson County</a:t>
            </a:r>
            <a:br>
              <a:rPr lang="en-US" b="1" dirty="0" smtClean="0"/>
            </a:br>
            <a:r>
              <a:rPr lang="en-US" b="1" dirty="0" smtClean="0"/>
              <a:t>Susan </a:t>
            </a:r>
            <a:r>
              <a:rPr lang="en-US" b="1" dirty="0" err="1" smtClean="0"/>
              <a:t>Bitely</a:t>
            </a:r>
            <a:endParaRPr lang="en-US" b="1" dirty="0"/>
          </a:p>
        </p:txBody>
      </p:sp>
      <p:pic>
        <p:nvPicPr>
          <p:cNvPr id="34818" name="Picture 2" descr="https://dc.drewcentral.org/exchange/tjackson/Inbox/JCRC%20pic%20of%20Susan%20President%20use.EML/1_multipart_xF8FF_2_Susan%20Toby@school.jpg/C58EA28C-18C0-4a97-9AF2-036E93DDAFB3/Susan%20Toby@school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5869">
            <a:off x="2895600" y="2207206"/>
            <a:ext cx="3468049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b="1" dirty="0" smtClean="0"/>
              <a:t>Mid-Delta</a:t>
            </a:r>
            <a:br>
              <a:rPr lang="en-US" b="1" dirty="0" smtClean="0"/>
            </a:br>
            <a:r>
              <a:rPr lang="en-US" b="1" dirty="0" err="1" smtClean="0"/>
              <a:t>Marlena</a:t>
            </a:r>
            <a:r>
              <a:rPr lang="en-US" b="1" dirty="0" smtClean="0"/>
              <a:t> Smith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b="1" dirty="0" smtClean="0"/>
              <a:t>Mountain Home Area</a:t>
            </a:r>
            <a:br>
              <a:rPr lang="en-US" b="1" dirty="0" smtClean="0"/>
            </a:br>
            <a:r>
              <a:rPr lang="en-US" b="1" dirty="0" smtClean="0"/>
              <a:t>Marjorie </a:t>
            </a:r>
            <a:r>
              <a:rPr lang="en-US" b="1" dirty="0" err="1" smtClean="0"/>
              <a:t>Rosenkotter</a:t>
            </a:r>
            <a:endParaRPr lang="en-US" b="1" dirty="0"/>
          </a:p>
        </p:txBody>
      </p:sp>
      <p:pic>
        <p:nvPicPr>
          <p:cNvPr id="4" name="Picture 3" descr="Rosenkotter.JPG"/>
          <p:cNvPicPr>
            <a:picLocks noChangeAspect="1"/>
          </p:cNvPicPr>
          <p:nvPr/>
        </p:nvPicPr>
        <p:blipFill>
          <a:blip r:embed="rId3" cstate="print"/>
          <a:srcRect l="6850" t="7778" r="52877" b="50000"/>
          <a:stretch>
            <a:fillRect/>
          </a:stretch>
        </p:blipFill>
        <p:spPr>
          <a:xfrm rot="21383223">
            <a:off x="2819400" y="2133600"/>
            <a:ext cx="3352800" cy="4550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b="1" dirty="0" smtClean="0"/>
              <a:t>North Central Arkansas</a:t>
            </a:r>
            <a:br>
              <a:rPr lang="en-US" b="1" dirty="0" smtClean="0"/>
            </a:br>
            <a:r>
              <a:rPr lang="en-US" b="1" dirty="0" smtClean="0"/>
              <a:t>Jeanne Harvey</a:t>
            </a:r>
            <a:endParaRPr lang="en-US" b="1" dirty="0"/>
          </a:p>
        </p:txBody>
      </p:sp>
      <p:pic>
        <p:nvPicPr>
          <p:cNvPr id="3" name="Picture 2" descr="halloween 2007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2213">
            <a:off x="3055869" y="2304652"/>
            <a:ext cx="3019663" cy="4026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b="1" dirty="0" smtClean="0"/>
              <a:t>Northeast Arkansas</a:t>
            </a:r>
            <a:br>
              <a:rPr lang="en-US" b="1" dirty="0" smtClean="0"/>
            </a:br>
            <a:r>
              <a:rPr lang="en-US" b="1" dirty="0" smtClean="0"/>
              <a:t>Viola Snow</a:t>
            </a:r>
            <a:endParaRPr lang="en-US" b="1" dirty="0"/>
          </a:p>
        </p:txBody>
      </p:sp>
      <p:pic>
        <p:nvPicPr>
          <p:cNvPr id="13313" name="Picture 1" descr="I:\NEARC\nearc 2011\snow parish.JPG"/>
          <p:cNvPicPr>
            <a:picLocks noChangeAspect="1" noChangeArrowheads="1"/>
          </p:cNvPicPr>
          <p:nvPr/>
        </p:nvPicPr>
        <p:blipFill>
          <a:blip r:embed="rId3" cstate="print"/>
          <a:srcRect l="17985" t="8027" r="41549" b="53846"/>
          <a:stretch>
            <a:fillRect/>
          </a:stretch>
        </p:blipFill>
        <p:spPr bwMode="auto">
          <a:xfrm rot="4782638">
            <a:off x="2113789" y="2847728"/>
            <a:ext cx="4300984" cy="3026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b="1" dirty="0" smtClean="0"/>
              <a:t>Northwest Arkansas</a:t>
            </a:r>
            <a:br>
              <a:rPr lang="en-US" b="1" dirty="0" smtClean="0"/>
            </a:br>
            <a:r>
              <a:rPr lang="en-US" b="1" dirty="0" smtClean="0"/>
              <a:t>Donna Owen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b="1" dirty="0" smtClean="0"/>
              <a:t>On the Border</a:t>
            </a:r>
            <a:br>
              <a:rPr lang="en-US" b="1" dirty="0" smtClean="0"/>
            </a:br>
            <a:r>
              <a:rPr lang="en-US" b="1" dirty="0" smtClean="0"/>
              <a:t>Martha Jane Weber</a:t>
            </a:r>
            <a:endParaRPr lang="en-US" b="1" dirty="0"/>
          </a:p>
        </p:txBody>
      </p:sp>
      <p:pic>
        <p:nvPicPr>
          <p:cNvPr id="3" name="Picture 2" descr="Janie Web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3303">
            <a:off x="2778251" y="2134401"/>
            <a:ext cx="3526036" cy="423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b="1" dirty="0" smtClean="0"/>
              <a:t>Pinnacle</a:t>
            </a:r>
            <a:br>
              <a:rPr lang="en-US" b="1" dirty="0" smtClean="0"/>
            </a:br>
            <a:r>
              <a:rPr lang="en-US" b="1" dirty="0" err="1" smtClean="0"/>
              <a:t>Francie</a:t>
            </a:r>
            <a:r>
              <a:rPr lang="en-US" b="1" dirty="0" smtClean="0"/>
              <a:t> Ross</a:t>
            </a:r>
            <a:endParaRPr lang="en-US" b="1" dirty="0"/>
          </a:p>
        </p:txBody>
      </p:sp>
      <p:pic>
        <p:nvPicPr>
          <p:cNvPr id="3" name="Picture 2" descr="Francie M R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24764">
            <a:off x="3055740" y="2238874"/>
            <a:ext cx="2997159" cy="4150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Debbie Hardwick-Smith, Presiding</a:t>
            </a:r>
            <a:br>
              <a:rPr lang="en-US" b="1" dirty="0" smtClean="0"/>
            </a:br>
            <a:r>
              <a:rPr lang="en-US" b="1" dirty="0" smtClean="0"/>
              <a:t>ARA President-Elect &amp; Conference Chair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9741">
            <a:off x="2894740" y="2261766"/>
            <a:ext cx="2997749" cy="3927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b="1" dirty="0" smtClean="0"/>
              <a:t>Reading on the Ridge</a:t>
            </a:r>
            <a:br>
              <a:rPr lang="en-US" b="1" dirty="0" smtClean="0"/>
            </a:br>
            <a:r>
              <a:rPr lang="en-US" b="1" dirty="0" err="1" smtClean="0"/>
              <a:t>Farrah</a:t>
            </a:r>
            <a:r>
              <a:rPr lang="en-US" b="1" dirty="0" smtClean="0"/>
              <a:t> Wilcox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0894">
            <a:off x="2710458" y="2286000"/>
            <a:ext cx="3437929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b="1" dirty="0" smtClean="0"/>
              <a:t>SEARK</a:t>
            </a:r>
            <a:br>
              <a:rPr lang="en-US" b="1" dirty="0" smtClean="0"/>
            </a:br>
            <a:r>
              <a:rPr lang="en-US" b="1" dirty="0" smtClean="0"/>
              <a:t>Julie Workman</a:t>
            </a:r>
            <a:endParaRPr lang="en-US" b="1" dirty="0"/>
          </a:p>
        </p:txBody>
      </p:sp>
      <p:pic>
        <p:nvPicPr>
          <p:cNvPr id="3" name="Picture 2" descr="Julie Workman.jpg"/>
          <p:cNvPicPr>
            <a:picLocks noChangeAspect="1"/>
          </p:cNvPicPr>
          <p:nvPr/>
        </p:nvPicPr>
        <p:blipFill>
          <a:blip r:embed="rId3" cstate="print"/>
          <a:srcRect t="18647" r="44397" b="26596"/>
          <a:stretch>
            <a:fillRect/>
          </a:stretch>
        </p:blipFill>
        <p:spPr>
          <a:xfrm rot="21012247">
            <a:off x="2926382" y="2366330"/>
            <a:ext cx="2902981" cy="3863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b="1" dirty="0" smtClean="0"/>
              <a:t>South Arkansas</a:t>
            </a:r>
            <a:br>
              <a:rPr lang="en-US" b="1" dirty="0" smtClean="0"/>
            </a:br>
            <a:r>
              <a:rPr lang="en-US" b="1" dirty="0" smtClean="0"/>
              <a:t>Dana Kelly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b="1" dirty="0" smtClean="0"/>
              <a:t>Southwest Arkansas</a:t>
            </a:r>
            <a:br>
              <a:rPr lang="en-US" b="1" dirty="0" smtClean="0"/>
            </a:br>
            <a:r>
              <a:rPr lang="en-US" b="1" dirty="0" smtClean="0"/>
              <a:t>Whitney Ivy</a:t>
            </a:r>
            <a:endParaRPr lang="en-US" b="1" dirty="0"/>
          </a:p>
        </p:txBody>
      </p:sp>
      <p:sp>
        <p:nvSpPr>
          <p:cNvPr id="6146" name="AutoShape 2" descr="https://dc.drewcentral.org/exchange/tjackson/Deleted%20Items/Picture%20of%20Whitney%20for%20slideshow.EML/1_multipart_xF8FF_2_whitney_ivy.jpg/C58EA28C-18C0-4a97-9AF2-036E93DDAFB3/whitney_ivy.jpg?attach=1"/>
          <p:cNvSpPr>
            <a:spLocks noChangeAspect="1" noChangeArrowheads="1"/>
          </p:cNvSpPr>
          <p:nvPr/>
        </p:nvSpPr>
        <p:spPr bwMode="auto">
          <a:xfrm>
            <a:off x="155575" y="-1646238"/>
            <a:ext cx="4410075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s://dc.drewcentral.org/exchange/tjackson/Deleted%20Items/Picture%20of%20Whitney%20for%20slideshow.EML/1_multipart_xF8FF_2_whitney_ivy.jpg/C58EA28C-18C0-4a97-9AF2-036E93DDAFB3/whitney_ivy.jpg?attach=1"/>
          <p:cNvPicPr>
            <a:picLocks noChangeAspect="1" noChangeArrowheads="1"/>
          </p:cNvPicPr>
          <p:nvPr/>
        </p:nvPicPr>
        <p:blipFill>
          <a:blip r:embed="rId3" cstate="print"/>
          <a:srcRect l="19007" r="20518" b="6925"/>
          <a:stretch>
            <a:fillRect/>
          </a:stretch>
        </p:blipFill>
        <p:spPr bwMode="auto">
          <a:xfrm rot="21207244">
            <a:off x="2886229" y="2464669"/>
            <a:ext cx="33655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b="1" dirty="0" smtClean="0"/>
              <a:t>Three Rivers</a:t>
            </a:r>
            <a:br>
              <a:rPr lang="en-US" b="1" dirty="0" smtClean="0"/>
            </a:br>
            <a:r>
              <a:rPr lang="en-US" b="1" dirty="0" smtClean="0"/>
              <a:t>Michele </a:t>
            </a:r>
            <a:r>
              <a:rPr lang="en-US" b="1" dirty="0" err="1" smtClean="0"/>
              <a:t>Newnum</a:t>
            </a:r>
            <a:endParaRPr 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/>
          <a:lstStyle/>
          <a:p>
            <a:r>
              <a:rPr lang="en-US" b="1" dirty="0" smtClean="0"/>
              <a:t>Tri-Lakes</a:t>
            </a:r>
            <a:br>
              <a:rPr lang="en-US" b="1" dirty="0" smtClean="0"/>
            </a:br>
            <a:r>
              <a:rPr lang="en-US" b="1" dirty="0" smtClean="0"/>
              <a:t>Tess </a:t>
            </a:r>
            <a:r>
              <a:rPr lang="en-US" b="1" dirty="0" err="1" smtClean="0"/>
              <a:t>Mattei</a:t>
            </a:r>
            <a:endParaRPr lang="en-US" b="1" dirty="0"/>
          </a:p>
        </p:txBody>
      </p:sp>
      <p:pic>
        <p:nvPicPr>
          <p:cNvPr id="3" name="Picture 2" descr="https://lh6.googleusercontent.com/-QI2Vf6P9UQg/TiCy-8iWRNI/AAAAAAAABC0/BgcFSRqiuDo/s576/DSC00119.JPG"/>
          <p:cNvPicPr>
            <a:picLocks noChangeAspect="1" noChangeArrowheads="1"/>
          </p:cNvPicPr>
          <p:nvPr/>
        </p:nvPicPr>
        <p:blipFill>
          <a:blip r:embed="rId3" cstate="print"/>
          <a:srcRect l="50000" t="16667" r="36111" b="59259"/>
          <a:stretch>
            <a:fillRect/>
          </a:stretch>
        </p:blipFill>
        <p:spPr bwMode="auto">
          <a:xfrm rot="20895089">
            <a:off x="2966570" y="2411283"/>
            <a:ext cx="3148652" cy="4093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/>
          <a:lstStyle/>
          <a:p>
            <a:r>
              <a:rPr lang="en-US" b="1" dirty="0" smtClean="0"/>
              <a:t>Western</a:t>
            </a:r>
            <a:br>
              <a:rPr lang="en-US" b="1" dirty="0" smtClean="0"/>
            </a:br>
            <a:r>
              <a:rPr lang="en-US" b="1" dirty="0" smtClean="0"/>
              <a:t>Amanda Snow</a:t>
            </a:r>
            <a:endParaRPr lang="en-US" b="1" dirty="0"/>
          </a:p>
        </p:txBody>
      </p:sp>
      <p:pic>
        <p:nvPicPr>
          <p:cNvPr id="3" name="Picture 2" descr="https://lh6.googleusercontent.com/-eXRmOnKUH9E/TiCwwUlo4wI/AAAAAAAABAA/1eIo8H_eiB0/s1024/DSC01936.JPG"/>
          <p:cNvPicPr>
            <a:picLocks noChangeAspect="1" noChangeArrowheads="1"/>
          </p:cNvPicPr>
          <p:nvPr/>
        </p:nvPicPr>
        <p:blipFill>
          <a:blip r:embed="rId3" cstate="print"/>
          <a:srcRect l="34375" t="23529" r="36719" b="23530"/>
          <a:stretch>
            <a:fillRect/>
          </a:stretch>
        </p:blipFill>
        <p:spPr bwMode="auto">
          <a:xfrm rot="629762">
            <a:off x="3133475" y="2457930"/>
            <a:ext cx="3066794" cy="3729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Special Music by Ron Boren</a:t>
            </a:r>
            <a:endParaRPr lang="en-US" b="1" dirty="0"/>
          </a:p>
        </p:txBody>
      </p:sp>
      <p:pic>
        <p:nvPicPr>
          <p:cNvPr id="1026" name="Picture 2" descr="image of Ron Bor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3363"/>
          <a:stretch>
            <a:fillRect/>
          </a:stretch>
        </p:blipFill>
        <p:spPr bwMode="auto">
          <a:xfrm rot="387981">
            <a:off x="2819400" y="1600200"/>
            <a:ext cx="3438525" cy="4446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Story of </a:t>
            </a:r>
            <a:br>
              <a:rPr lang="en-US" b="1" dirty="0" smtClean="0"/>
            </a:br>
            <a:r>
              <a:rPr lang="en-US" b="1" dirty="0" smtClean="0"/>
              <a:t>How One Child Can Make a Difference</a:t>
            </a:r>
            <a:endParaRPr lang="en-US" b="1" dirty="0"/>
          </a:p>
        </p:txBody>
      </p:sp>
      <p:pic>
        <p:nvPicPr>
          <p:cNvPr id="1026" name="Picture 2" descr="http://www.kyeyac.org/assets/img/index_slideshow/index_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7" y="1676400"/>
            <a:ext cx="8867773" cy="3733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http://www.kyeyac.org/</a:t>
            </a:r>
            <a:endParaRPr lang="en-US" sz="3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2087562"/>
          </a:xfrm>
        </p:spPr>
        <p:txBody>
          <a:bodyPr/>
          <a:lstStyle/>
          <a:p>
            <a:r>
              <a:rPr lang="en-US" b="1" dirty="0" smtClean="0"/>
              <a:t>Kathy Collins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1905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The Lenses of Our Teaching:</a:t>
            </a:r>
          </a:p>
          <a:p>
            <a:pPr algn="ctr"/>
            <a:r>
              <a:rPr lang="en-US" sz="3200" b="1" i="1" dirty="0" smtClean="0"/>
              <a:t>Seeing Clearly and Teaching</a:t>
            </a:r>
          </a:p>
          <a:p>
            <a:pPr algn="ctr"/>
            <a:r>
              <a:rPr lang="en-US" sz="3200" b="1" i="1" dirty="0" smtClean="0"/>
              <a:t>Responsively</a:t>
            </a:r>
            <a:endParaRPr lang="en-US" sz="3200" b="1" dirty="0"/>
          </a:p>
        </p:txBody>
      </p:sp>
      <p:pic>
        <p:nvPicPr>
          <p:cNvPr id="4" name="Picture 2" descr="http://www.sdworkshops.org/images/kathycoll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5647">
            <a:off x="685800" y="609600"/>
            <a:ext cx="210879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2" descr="Growing Readers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7774">
            <a:off x="1590274" y="3793969"/>
            <a:ext cx="2023586" cy="2529484"/>
          </a:xfrm>
          <a:prstGeom prst="rect">
            <a:avLst/>
          </a:prstGeom>
          <a:noFill/>
        </p:spPr>
      </p:pic>
      <p:pic>
        <p:nvPicPr>
          <p:cNvPr id="6" name="Picture 5" descr="Reading for Re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86876">
            <a:off x="5227849" y="3781143"/>
            <a:ext cx="1964902" cy="26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Please turn off/silence your phone!</a:t>
            </a:r>
            <a:endParaRPr lang="en-US" b="1" dirty="0"/>
          </a:p>
        </p:txBody>
      </p:sp>
      <p:pic>
        <p:nvPicPr>
          <p:cNvPr id="2051" name="Picture 3" descr="C:\Documents and Settings\tjackson\Local Settings\Temporary Internet Files\Content.IE5\84NN14D7\MC90043483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4724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229600" cy="1676400"/>
          </a:xfrm>
        </p:spPr>
        <p:txBody>
          <a:bodyPr/>
          <a:lstStyle/>
          <a:p>
            <a:r>
              <a:rPr lang="en-US" b="1" dirty="0" smtClean="0"/>
              <a:t>Presentation of Colors</a:t>
            </a:r>
            <a:br>
              <a:rPr lang="en-US" b="1" dirty="0" smtClean="0"/>
            </a:br>
            <a:r>
              <a:rPr lang="en-US" b="1" dirty="0" smtClean="0"/>
              <a:t>White Hall JROTC</a:t>
            </a:r>
            <a:endParaRPr lang="en-US" b="1" dirty="0"/>
          </a:p>
        </p:txBody>
      </p:sp>
      <p:pic>
        <p:nvPicPr>
          <p:cNvPr id="6" name="Picture 2" descr="C:\Documents and Settings\tjackson\Local Settings\Temporary Internet Files\Content.IE5\NKD3GMD7\MPj0400990000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210493" y="685107"/>
            <a:ext cx="4560614" cy="364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Pledge &amp; National Anthem</a:t>
            </a:r>
            <a:br>
              <a:rPr lang="en-US" b="1" dirty="0" smtClean="0"/>
            </a:br>
            <a:r>
              <a:rPr lang="en-US" b="1" dirty="0" smtClean="0"/>
              <a:t>Jessica Taylor, Conway School District</a:t>
            </a:r>
            <a:endParaRPr lang="en-US" b="1" dirty="0"/>
          </a:p>
        </p:txBody>
      </p:sp>
      <p:pic>
        <p:nvPicPr>
          <p:cNvPr id="6" name="Content Placeholder 5" descr="National Anthem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1981200"/>
            <a:ext cx="4412711" cy="4343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b="1" dirty="0" smtClean="0"/>
              <a:t>Local Council Presidents by Paula Findley, ARA President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3989">
            <a:off x="2819400" y="1981200"/>
            <a:ext cx="3505200" cy="4376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b="1" dirty="0" smtClean="0"/>
              <a:t>Arkadelphia Area</a:t>
            </a:r>
            <a:br>
              <a:rPr lang="en-US" b="1" dirty="0" smtClean="0"/>
            </a:br>
            <a:r>
              <a:rPr lang="en-US" b="1" dirty="0" smtClean="0"/>
              <a:t>Kaila Murphy</a:t>
            </a:r>
            <a:endParaRPr lang="en-US" b="1" dirty="0"/>
          </a:p>
        </p:txBody>
      </p:sp>
      <p:sp>
        <p:nvSpPr>
          <p:cNvPr id="22530" name="AutoShape 2" descr="https://dc.drewcentral.org/exchange/tjackson/Inbox/Fw:%20Pictures...Help.EML/1_multipart_xF8FF_2_AARA%202011%20008.jpg/C58EA28C-18C0-4a97-9AF2-036E93DDAFB3/AARA%202011%20008.jpg?attach=1"/>
          <p:cNvSpPr>
            <a:spLocks noChangeAspect="1" noChangeArrowheads="1"/>
          </p:cNvSpPr>
          <p:nvPr/>
        </p:nvSpPr>
        <p:spPr bwMode="auto">
          <a:xfrm>
            <a:off x="155575" y="-1646238"/>
            <a:ext cx="4581525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s://dc.drewcentral.org/exchange/tjackson/Inbox/Fw:%20Pictures...Help.EML/1_multipart_xF8FF_2_AARA%202011%20008.jpg/C58EA28C-18C0-4a97-9AF2-036E93DDAFB3/AARA%202011%20008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8552">
            <a:off x="1905000" y="2133600"/>
            <a:ext cx="548259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b="1" dirty="0" smtClean="0"/>
              <a:t>Arkansas River Valley</a:t>
            </a:r>
            <a:br>
              <a:rPr lang="en-US" b="1" dirty="0" smtClean="0"/>
            </a:br>
            <a:r>
              <a:rPr lang="en-US" b="1" dirty="0" smtClean="0"/>
              <a:t>Sandra Mitchell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b="1" dirty="0" smtClean="0"/>
              <a:t>Central Arkansas</a:t>
            </a:r>
            <a:br>
              <a:rPr lang="en-US" b="1" dirty="0" smtClean="0"/>
            </a:br>
            <a:r>
              <a:rPr lang="en-US" b="1" dirty="0" smtClean="0"/>
              <a:t>Sarah Brown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0300002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83632E-DF2E-4734-B4BE-C30C289ACC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TS030000255</Template>
  <TotalTime>361</TotalTime>
  <Words>132</Words>
  <Application>Microsoft Office PowerPoint</Application>
  <PresentationFormat>On-screen Show (4:3)</PresentationFormat>
  <Paragraphs>61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TS030000255</vt:lpstr>
      <vt:lpstr>Welcome to the Arkansas Reading Association’s Annual Fall Conference!</vt:lpstr>
      <vt:lpstr>Debbie Hardwick-Smith, Presiding ARA President-Elect &amp; Conference Chair</vt:lpstr>
      <vt:lpstr>Please turn off/silence your phone!</vt:lpstr>
      <vt:lpstr>Presentation of Colors White Hall JROTC</vt:lpstr>
      <vt:lpstr>Pledge &amp; National Anthem Jessica Taylor, Conway School District</vt:lpstr>
      <vt:lpstr>Local Council Presidents by Paula Findley, ARA President</vt:lpstr>
      <vt:lpstr>Arkadelphia Area Kaila Murphy</vt:lpstr>
      <vt:lpstr>Arkansas River Valley Sandra Mitchell</vt:lpstr>
      <vt:lpstr>Central Arkansas Sarah Brown</vt:lpstr>
      <vt:lpstr>Crowley’s Ridge Brandi Wallace</vt:lpstr>
      <vt:lpstr>Grant County Tara Derby</vt:lpstr>
      <vt:lpstr>Jefferson County Susan Bitely</vt:lpstr>
      <vt:lpstr>Mid-Delta Marlena Smith</vt:lpstr>
      <vt:lpstr>Mountain Home Area Marjorie Rosenkotter</vt:lpstr>
      <vt:lpstr>North Central Arkansas Jeanne Harvey</vt:lpstr>
      <vt:lpstr>Northeast Arkansas Viola Snow</vt:lpstr>
      <vt:lpstr>Northwest Arkansas Donna Owen</vt:lpstr>
      <vt:lpstr>On the Border Martha Jane Weber</vt:lpstr>
      <vt:lpstr>Pinnacle Francie Ross</vt:lpstr>
      <vt:lpstr>Reading on the Ridge Farrah Wilcox</vt:lpstr>
      <vt:lpstr>SEARK Julie Workman</vt:lpstr>
      <vt:lpstr>South Arkansas Dana Kelly</vt:lpstr>
      <vt:lpstr>Southwest Arkansas Whitney Ivy</vt:lpstr>
      <vt:lpstr>Three Rivers Michele Newnum</vt:lpstr>
      <vt:lpstr>Tri-Lakes Tess Mattei</vt:lpstr>
      <vt:lpstr>Western Amanda Snow</vt:lpstr>
      <vt:lpstr>Special Music by Ron Boren</vt:lpstr>
      <vt:lpstr>The Story of  How One Child Can Make a Difference</vt:lpstr>
      <vt:lpstr>Kathy Collins</vt:lpstr>
    </vt:vector>
  </TitlesOfParts>
  <Company>Drew Central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tjackson</dc:creator>
  <cp:keywords/>
  <dc:description/>
  <cp:lastModifiedBy>tjackson</cp:lastModifiedBy>
  <cp:revision>51</cp:revision>
  <dcterms:created xsi:type="dcterms:W3CDTF">2011-11-12T02:06:35Z</dcterms:created>
  <dcterms:modified xsi:type="dcterms:W3CDTF">2011-11-20T03:14:00Z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TC300002559990</vt:lpwstr>
  </property>
</Properties>
</file>